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0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95" autoAdjust="0"/>
  </p:normalViewPr>
  <p:slideViewPr>
    <p:cSldViewPr snapToGrid="0">
      <p:cViewPr varScale="1">
        <p:scale>
          <a:sx n="64" d="100"/>
          <a:sy n="64" d="100"/>
        </p:scale>
        <p:origin x="-13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DE11-748F-4D14-8C9D-FCE196540986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C682-2227-4BF6-AA64-5B67C79D3A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31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891D6D-0166-4B17-929A-530D64BB93AB}" type="slidenum">
              <a:rPr lang="en-US" altLang="en-US"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ea typeface="新細明體" charset="-12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30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163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617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262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232"/>
            <a:ext cx="9144000" cy="6144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6531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7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906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518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7480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286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5655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3426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556" y="4103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EDB8-3AF3-4BD1-B0BC-2C46C42FE6E4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05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Other_Videos/&#26032;&#23560;&#20849;&#20139;/&#31185;&#25216;&#30495;&#30456;&#24433;&#29255;&#20849;&#29992;/2600&#21582;&#30340;&#32004;&#23450;_15&#32302;&#29256;.mp4%20-%20&#25463;&#24465;.ln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Other_Videos/&#26032;&#23560;&#20849;&#20139;/&#31185;&#25216;&#30495;&#30456;&#24433;&#29255;&#20849;&#29992;/Addiction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Other_Videos/&#26032;&#23560;&#20849;&#20139;/&#31185;&#25216;&#30495;&#30456;&#24433;&#29255;&#20849;&#29992;/03_20070523%20e&#27602;&#28009;&#21163;%20-%207.%20&#24037;&#20154;&#24466;&#25163;&#22238;&#25910;%20&#38651;&#23376;&#27602;&#23475;&#25613;&#20581;&#24247;.mp4" TargetMode="External"/><Relationship Id="rId2" Type="http://schemas.openxmlformats.org/officeDocument/2006/relationships/hyperlink" Target="../../../../Other_Videos/&#26032;&#23560;&#20849;&#20139;/&#31185;&#25216;&#30495;&#30456;&#24433;&#29255;&#20849;&#29992;/04_&#38651;&#23376;&#29986;&#21697;&#30340;&#25925;&#20107;%20The%20Story%20of%20Electronics%20&#20013;&#25991;&#23383;&#24149;.fl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Other_Videos/&#26032;&#23560;&#20849;&#20139;/&#31185;&#25216;&#30495;&#30456;&#24433;&#29255;&#20849;&#29992;/&#25163;&#27231;&#38651;&#30913;&#27874;&#20663;&#33126;%20&#29992;&#32819;&#27231;&#26368;&#20445;&#38570;!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Other_Videos/&#26032;&#23560;&#20849;&#20139;/&#31185;&#25216;&#30495;&#30456;&#24433;&#29255;&#20849;&#29992;/60.%20&#32178;&#36335;&#25104;&#30318;&#22823;&#35299;&#26512;.mp4" TargetMode="External"/><Relationship Id="rId2" Type="http://schemas.openxmlformats.org/officeDocument/2006/relationships/hyperlink" Target="../../../../Other_Videos/&#26032;&#23560;&#20849;&#20139;/&#31185;&#25216;&#30495;&#30456;&#24433;&#29255;&#20849;&#29992;/&#32178;&#36335;&#12300;&#20302;&#38957;&#26063;&#12301;&#32570;&#20114;&#21205;&#12288;&#28023;&#22823;&#23416;&#29983;&#25293;&#29255;&#12300;&#28331;&#24230;&#12301;&#32178;&#21451;&#20849;&#40180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391" y="2864333"/>
            <a:ext cx="7901609" cy="2651883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網路電子科技可以帶給我們快樂嗎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b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科技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的真相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endParaRPr lang="en-US" altLang="zh-TW" sz="3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887682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</a:p>
          <a:p>
            <a:pPr algn="ctr"/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 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李建模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20160920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446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43" y="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網路沉迷的要素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倘若前述八項行為指標中，有</a:t>
            </a:r>
            <a:r>
              <a:rPr lang="zh-TW" altLang="en-US" dirty="0" smtClean="0">
                <a:solidFill>
                  <a:srgbClr val="FF0000"/>
                </a:solidFill>
              </a:rPr>
              <a:t>五項答是</a:t>
            </a:r>
            <a:r>
              <a:rPr lang="zh-TW" altLang="en-US" dirty="0" smtClean="0"/>
              <a:t>。就可說是「網路沈迷」了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強迫性</a:t>
            </a:r>
          </a:p>
          <a:p>
            <a:pPr lvl="1"/>
            <a:r>
              <a:rPr lang="zh-TW" altLang="en-US" dirty="0" smtClean="0"/>
              <a:t>耐受性</a:t>
            </a:r>
          </a:p>
          <a:p>
            <a:pPr lvl="1"/>
            <a:r>
              <a:rPr lang="zh-TW" altLang="en-US" dirty="0" smtClean="0"/>
              <a:t>戒斷症狀</a:t>
            </a:r>
          </a:p>
          <a:p>
            <a:pPr lvl="1"/>
            <a:r>
              <a:rPr lang="zh-TW" altLang="en-US" dirty="0" smtClean="0"/>
              <a:t>造成人際關係與健康的困擾</a:t>
            </a:r>
          </a:p>
          <a:p>
            <a:pPr lvl="1"/>
            <a:r>
              <a:rPr lang="zh-TW" altLang="en-US" dirty="0" smtClean="0"/>
              <a:t>時間管理的問題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r>
              <a:rPr lang="zh-TW" altLang="en-US" dirty="0" smtClean="0"/>
              <a:t>台灣學生高達</a:t>
            </a:r>
            <a:r>
              <a:rPr lang="en-US" altLang="zh-TW" dirty="0" smtClean="0">
                <a:solidFill>
                  <a:srgbClr val="FF0000"/>
                </a:solidFill>
              </a:rPr>
              <a:t>20%</a:t>
            </a:r>
            <a:r>
              <a:rPr lang="zh-TW" altLang="en-US" dirty="0" smtClean="0"/>
              <a:t>有網路沉迷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高居亞洲第二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社會學研究分類</a:t>
            </a:r>
            <a:r>
              <a:rPr lang="en-US" altLang="zh-TW" sz="1600" dirty="0" smtClean="0"/>
              <a:t>(</a:t>
            </a:r>
            <a:r>
              <a:rPr lang="en-US" altLang="zh-TW" sz="1600" dirty="0" err="1"/>
              <a:t>Suler</a:t>
            </a:r>
            <a:r>
              <a:rPr lang="en-US" altLang="zh-TW" sz="1600" dirty="0"/>
              <a:t> I996 )</a:t>
            </a:r>
            <a:endParaRPr lang="zh-TW" altLang="en-US" sz="1600" dirty="0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第一種是</a:t>
            </a:r>
            <a:r>
              <a:rPr lang="zh-TW" altLang="en-US" dirty="0" smtClean="0">
                <a:solidFill>
                  <a:srgbClr val="FF0000"/>
                </a:solidFill>
              </a:rPr>
              <a:t>社會類型</a:t>
            </a:r>
            <a:r>
              <a:rPr lang="zh-TW" altLang="en-US" dirty="0" smtClean="0"/>
              <a:t>，藉由網路的虛擬人際關係，提供一個不需完全真實的呈現自己，又可以與社會連接的方式，並期待在虛擬人際關係中</a:t>
            </a:r>
            <a:r>
              <a:rPr lang="zh-TW" altLang="en-US" u="sng" dirty="0" smtClean="0">
                <a:solidFill>
                  <a:srgbClr val="0070C0"/>
                </a:solidFill>
              </a:rPr>
              <a:t>被關懷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第二種則為</a:t>
            </a:r>
            <a:r>
              <a:rPr lang="zh-TW" altLang="en-US" dirty="0" smtClean="0">
                <a:solidFill>
                  <a:srgbClr val="FF0000"/>
                </a:solidFill>
              </a:rPr>
              <a:t>非社會類型</a:t>
            </a:r>
            <a:r>
              <a:rPr lang="zh-TW" altLang="en-US" dirty="0" smtClean="0"/>
              <a:t>，這種類型的網路使用者只為了逃避生活中的不足，可能包括期待在網路中能滿足其自我認同、自尊，及</a:t>
            </a:r>
            <a:r>
              <a:rPr lang="zh-TW" altLang="en-US" u="sng" dirty="0" smtClean="0">
                <a:solidFill>
                  <a:srgbClr val="0070C0"/>
                </a:solidFill>
              </a:rPr>
              <a:t>自我價值</a:t>
            </a:r>
            <a:r>
              <a:rPr lang="zh-TW" altLang="en-US" dirty="0" smtClean="0"/>
              <a:t>的需要。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1F57D7-6E0F-491E-91EC-594B8CFB2FB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想一想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網路沉迷的根本</a:t>
            </a:r>
            <a:r>
              <a:rPr lang="zh-TW" altLang="en-US" dirty="0" smtClean="0">
                <a:solidFill>
                  <a:srgbClr val="FF0000"/>
                </a:solidFill>
              </a:rPr>
              <a:t>原因</a:t>
            </a:r>
            <a:r>
              <a:rPr lang="zh-TW" altLang="en-US" dirty="0" smtClean="0"/>
              <a:t>是什麼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/>
              <a:t>A</a:t>
            </a:r>
            <a:r>
              <a:rPr lang="zh-TW" altLang="en-US" dirty="0"/>
              <a:t> 網路很</a:t>
            </a:r>
            <a:r>
              <a:rPr lang="zh-TW" altLang="en-US" dirty="0" smtClean="0"/>
              <a:t>好玩</a:t>
            </a:r>
            <a:endParaRPr lang="en-US" altLang="zh-TW" dirty="0"/>
          </a:p>
          <a:p>
            <a:pPr lvl="1"/>
            <a:r>
              <a:rPr lang="en-US" altLang="zh-TW" dirty="0"/>
              <a:t>B</a:t>
            </a:r>
            <a:r>
              <a:rPr lang="zh-TW" altLang="en-US" dirty="0"/>
              <a:t> </a:t>
            </a:r>
            <a:r>
              <a:rPr lang="zh-TW" altLang="en-US" dirty="0" smtClean="0"/>
              <a:t>父母老師管理不嚴</a:t>
            </a:r>
            <a:endParaRPr lang="en-US" altLang="zh-TW" dirty="0"/>
          </a:p>
          <a:p>
            <a:pPr lvl="1"/>
            <a:r>
              <a:rPr lang="en-US" altLang="zh-TW" dirty="0"/>
              <a:t>C</a:t>
            </a:r>
            <a:r>
              <a:rPr lang="zh-TW" altLang="en-US" dirty="0"/>
              <a:t> 迷失</a:t>
            </a:r>
            <a:r>
              <a:rPr lang="zh-TW" altLang="en-US" dirty="0" smtClean="0"/>
              <a:t>人生方向，逃避種種壓力</a:t>
            </a:r>
            <a:endParaRPr lang="en-US" altLang="zh-TW" dirty="0"/>
          </a:p>
          <a:p>
            <a:r>
              <a:rPr lang="zh-TW" altLang="en-US" dirty="0" smtClean="0"/>
              <a:t>如何戒除網路沉迷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zh-TW" altLang="en-US" dirty="0" smtClean="0"/>
              <a:t>限制上網時間</a:t>
            </a:r>
            <a:endParaRPr lang="en-US" altLang="zh-TW" dirty="0"/>
          </a:p>
          <a:p>
            <a:pPr lvl="1"/>
            <a:r>
              <a:rPr lang="en-US" altLang="zh-TW" dirty="0"/>
              <a:t>B</a:t>
            </a:r>
            <a:r>
              <a:rPr lang="zh-TW" altLang="en-US" dirty="0"/>
              <a:t> </a:t>
            </a:r>
            <a:r>
              <a:rPr lang="zh-TW" altLang="en-US" dirty="0" smtClean="0"/>
              <a:t>找到人生</a:t>
            </a:r>
            <a:r>
              <a:rPr lang="zh-TW" altLang="en-US" dirty="0"/>
              <a:t>方向</a:t>
            </a:r>
            <a:r>
              <a:rPr lang="zh-TW" altLang="en-US" dirty="0" smtClean="0"/>
              <a:t>，真正面對解決壓力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DD30-27FA-483F-A75A-93261BF7762A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375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影片觀賞</a:t>
            </a: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2" action="ppaction://hlinkfile"/>
              </a:rPr>
              <a:t>2600</a:t>
            </a:r>
            <a:r>
              <a:rPr lang="zh-TW" altLang="en-US" dirty="0" smtClean="0">
                <a:hlinkClick r:id="rId2" action="ppaction://hlinkfile"/>
              </a:rPr>
              <a:t>呎的約定</a:t>
            </a:r>
            <a:r>
              <a:rPr lang="en-US" altLang="zh-TW" dirty="0" smtClean="0"/>
              <a:t>(</a:t>
            </a:r>
            <a:r>
              <a:rPr lang="zh-TW" altLang="en-US" dirty="0" smtClean="0"/>
              <a:t>簡版</a:t>
            </a:r>
            <a:r>
              <a:rPr lang="en-US" altLang="zh-TW" dirty="0"/>
              <a:t>15:00)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全版</a:t>
            </a:r>
            <a:r>
              <a:rPr lang="en-US" altLang="zh-TW" dirty="0" smtClean="0"/>
              <a:t>24:00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lvl="1"/>
            <a:r>
              <a:rPr lang="zh-TW" altLang="en-US" dirty="0"/>
              <a:t>大愛</a:t>
            </a:r>
            <a:r>
              <a:rPr lang="zh-TW" altLang="en-US" dirty="0" smtClean="0"/>
              <a:t>台「年輕人讚起來」</a:t>
            </a:r>
            <a:r>
              <a:rPr lang="en-US" altLang="zh-TW" dirty="0" smtClean="0"/>
              <a:t>&lt;&lt;</a:t>
            </a:r>
            <a:r>
              <a:rPr lang="en-US" altLang="zh-TW" dirty="0" err="1" smtClean="0"/>
              <a:t>youtube</a:t>
            </a:r>
            <a:r>
              <a:rPr lang="en-US" altLang="zh-TW" dirty="0" smtClean="0"/>
              <a:t>&gt;&gt;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討論題綱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</a:t>
            </a:r>
            <a:r>
              <a:rPr lang="zh-TW" altLang="en-US" dirty="0" smtClean="0"/>
              <a:t>幫助主角由迷失中再站起來的主因是什麼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2.</a:t>
            </a:r>
            <a:r>
              <a:rPr lang="zh-TW" altLang="en-US" dirty="0" smtClean="0"/>
              <a:t>主角由沉迷網路電動變成用網路幫助小朋友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網路本身有好壞嗎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由誰決定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/>
              <a:t>3.</a:t>
            </a:r>
            <a:r>
              <a:rPr lang="zh-TW" altLang="en-US" dirty="0" smtClean="0"/>
              <a:t>你身邊是否曾有這種沉迷網路的朋友</a:t>
            </a:r>
            <a:r>
              <a:rPr lang="en-US" altLang="zh-TW" dirty="0" smtClean="0"/>
              <a:t>?</a:t>
            </a:r>
          </a:p>
          <a:p>
            <a:pPr lvl="2"/>
            <a:r>
              <a:rPr lang="zh-TW" altLang="en-US" dirty="0" smtClean="0"/>
              <a:t>我們可以如何幫助他</a:t>
            </a:r>
            <a:r>
              <a:rPr lang="en-US" altLang="zh-TW" dirty="0" smtClean="0"/>
              <a:t>?</a:t>
            </a:r>
          </a:p>
          <a:p>
            <a:pPr lvl="1"/>
            <a:endParaRPr lang="zh-TW" altLang="en-US" dirty="0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245888-3E48-40FB-BA58-FE4CB18A7D5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如何戒除網路沉迷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光是限制上網可能不是根本辦法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要</a:t>
            </a:r>
            <a:r>
              <a:rPr lang="zh-TW" altLang="en-US" dirty="0"/>
              <a:t>從</a:t>
            </a:r>
            <a:r>
              <a:rPr lang="zh-TW" altLang="en-US" dirty="0" smtClean="0"/>
              <a:t>根本</a:t>
            </a:r>
            <a:r>
              <a:rPr lang="zh-TW" altLang="en-US" dirty="0" smtClean="0">
                <a:solidFill>
                  <a:srgbClr val="FF0000"/>
                </a:solidFill>
              </a:rPr>
              <a:t>原因</a:t>
            </a:r>
            <a:r>
              <a:rPr lang="zh-TW" altLang="en-US" dirty="0" smtClean="0"/>
              <a:t>下手</a:t>
            </a:r>
            <a:endParaRPr lang="en-US" altLang="zh-TW" dirty="0" smtClean="0"/>
          </a:p>
          <a:p>
            <a:r>
              <a:rPr lang="en-US" altLang="zh-TW" dirty="0" err="1" smtClean="0"/>
              <a:t>Suler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1998</a:t>
            </a:r>
            <a:r>
              <a:rPr lang="zh-TW" altLang="en-US" dirty="0" smtClean="0"/>
              <a:t>）建議以學習和生活中的重要他人進行</a:t>
            </a:r>
            <a:r>
              <a:rPr lang="zh-TW" altLang="en-US" dirty="0" smtClean="0">
                <a:solidFill>
                  <a:srgbClr val="FF0000"/>
                </a:solidFill>
              </a:rPr>
              <a:t>良好的溝通</a:t>
            </a:r>
            <a:r>
              <a:rPr lang="zh-TW" altLang="en-US" dirty="0" smtClean="0"/>
              <a:t>來代替以沈迷網路中逃避壓力。若能將網路成癮者拉回真實的世界，協助他們找到真實世界中的興趣和支持，是能幫助網路成癮者減緩網路重度使用的情況。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638A0-E67E-4BF4-B8D1-9D1517AE581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025" y="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影片欣賞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addiction </a:t>
            </a:r>
            <a:r>
              <a:rPr lang="en-US" altLang="zh-TW" dirty="0">
                <a:hlinkClick r:id="rId2" action="ppaction://hlinkfile"/>
              </a:rPr>
              <a:t>in a nutshell </a:t>
            </a:r>
            <a:r>
              <a:rPr lang="en-US" altLang="zh-TW" dirty="0"/>
              <a:t>(5:40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討論題綱</a:t>
            </a:r>
            <a:endParaRPr lang="en-US" altLang="zh-TW" dirty="0"/>
          </a:p>
          <a:p>
            <a:pPr lvl="1"/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 人沉迷</a:t>
            </a:r>
            <a:r>
              <a:rPr lang="zh-TW" altLang="en-US" dirty="0"/>
              <a:t>物質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網路藥物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</a:t>
            </a:r>
            <a:r>
              <a:rPr lang="zh-TW" altLang="en-US" dirty="0"/>
              <a:t>主因是什麼</a:t>
            </a:r>
            <a:r>
              <a:rPr lang="en-US" altLang="zh-TW" dirty="0"/>
              <a:t>?</a:t>
            </a:r>
          </a:p>
          <a:p>
            <a:pPr lvl="1"/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 心靈與物質的快樂，哪一個比較有長久有效影響力？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DD30-27FA-483F-A75A-93261BF7762A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823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小結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9011344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真正</a:t>
            </a:r>
            <a:r>
              <a:rPr lang="zh-TW" altLang="en-US" dirty="0"/>
              <a:t>快樂</a:t>
            </a:r>
            <a:r>
              <a:rPr lang="zh-TW" altLang="en-US" dirty="0" smtClean="0"/>
              <a:t>需要智慧</a:t>
            </a:r>
            <a:r>
              <a:rPr lang="zh-TW" altLang="en-US" dirty="0"/>
              <a:t>判斷，</a:t>
            </a:r>
            <a:r>
              <a:rPr lang="zh-TW" altLang="en-US" dirty="0" smtClean="0"/>
              <a:t>不能只靠感覺</a:t>
            </a:r>
            <a:endParaRPr lang="zh-TW" altLang="en-US" dirty="0"/>
          </a:p>
          <a:p>
            <a:r>
              <a:rPr lang="zh-TW" altLang="en-US" dirty="0" smtClean="0"/>
              <a:t>科技有功效也有過患，要智慧使用！</a:t>
            </a:r>
            <a:endParaRPr lang="en-US" altLang="zh-TW" dirty="0" smtClean="0"/>
          </a:p>
          <a:p>
            <a:r>
              <a:rPr lang="zh-TW" altLang="en-US" dirty="0" smtClean="0"/>
              <a:t>最終</a:t>
            </a:r>
            <a:r>
              <a:rPr lang="zh-TW" altLang="en-US" dirty="0"/>
              <a:t>決定快樂的是心靈，</a:t>
            </a:r>
            <a:r>
              <a:rPr lang="zh-TW" altLang="en-US" dirty="0" smtClean="0"/>
              <a:t>並非科技</a:t>
            </a:r>
            <a:endParaRPr lang="en-US" altLang="zh-TW" dirty="0" smtClean="0"/>
          </a:p>
          <a:p>
            <a:r>
              <a:rPr lang="zh-TW" altLang="en-US" dirty="0" smtClean="0"/>
              <a:t>立志非常重要！</a:t>
            </a:r>
            <a:endParaRPr lang="en-US" altLang="zh-TW" dirty="0" smtClean="0"/>
          </a:p>
        </p:txBody>
      </p:sp>
      <p:pic>
        <p:nvPicPr>
          <p:cNvPr id="17411" name="Picture 4" descr="C:\Users\cmli\AppData\Local\Microsoft\Windows\Temporary Internet Files\Content.IE5\L50LJZWI\MC9002997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629" y="3833571"/>
            <a:ext cx="2736304" cy="22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2801D9-740E-4231-92CE-EA549AA4980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-540568" y="50851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5085184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明、王守仁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志不立，天下無可成之事。雖百工技藝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有不本乎志者。志不立，如無舵之舟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銜之馬，漂蕩奔逸，何所底乎？</a:t>
            </a:r>
            <a:r>
              <a:rPr lang="zh-TW" altLang="en-US" dirty="0" smtClean="0"/>
              <a:t>」</a:t>
            </a:r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6613736" y="623601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70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授課大綱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網路科技的反思</a:t>
            </a:r>
            <a:endParaRPr lang="en-US" altLang="zh-TW" dirty="0" smtClean="0"/>
          </a:p>
          <a:p>
            <a:r>
              <a:rPr lang="zh-TW" altLang="en-US" u="sng" dirty="0" smtClean="0"/>
              <a:t>電子科技的反思</a:t>
            </a:r>
            <a:endParaRPr lang="en-US" altLang="zh-TW" u="sng" dirty="0" smtClean="0"/>
          </a:p>
          <a:p>
            <a:pPr lvl="1"/>
            <a:r>
              <a:rPr lang="zh-TW" altLang="en-US" u="sng" dirty="0" smtClean="0"/>
              <a:t>環境汙染</a:t>
            </a:r>
            <a:endParaRPr lang="en-US" altLang="zh-TW" u="sng" dirty="0" smtClean="0"/>
          </a:p>
          <a:p>
            <a:pPr lvl="1"/>
            <a:r>
              <a:rPr lang="zh-TW" altLang="en-US" dirty="0" smtClean="0"/>
              <a:t>電磁輻射</a:t>
            </a:r>
            <a:endParaRPr lang="en-US" altLang="zh-TW" dirty="0" smtClean="0"/>
          </a:p>
          <a:p>
            <a:r>
              <a:rPr lang="zh-TW" altLang="en-US" dirty="0"/>
              <a:t>結論</a:t>
            </a:r>
            <a:endParaRPr lang="en-US" altLang="zh-TW" dirty="0" smtClean="0"/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2E98AC-409C-4FC2-B96A-B4DB24E45F4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752600" y="1700808"/>
            <a:ext cx="5638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en-US" sz="4000" dirty="0"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科技始終來自於人性</a:t>
            </a:r>
          </a:p>
          <a:p>
            <a:pPr algn="ctr">
              <a:spcBef>
                <a:spcPct val="50000"/>
              </a:spcBef>
            </a:pPr>
            <a:r>
              <a:rPr kumimoji="0"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什麼樣的人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需要還是想要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6209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Moore’s Law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ea typeface="新細明體" charset="-120"/>
              </a:rPr>
              <a:t>電子電路複雜度每</a:t>
            </a:r>
            <a:r>
              <a:rPr lang="en-US" altLang="zh-TW" smtClean="0">
                <a:ea typeface="新細明體" charset="-120"/>
              </a:rPr>
              <a:t>18</a:t>
            </a:r>
            <a:r>
              <a:rPr lang="zh-TW" altLang="en-US" smtClean="0">
                <a:ea typeface="新細明體" charset="-120"/>
              </a:rPr>
              <a:t>個月倍增</a:t>
            </a:r>
            <a:endParaRPr lang="en-US" altLang="zh-TW" smtClean="0">
              <a:ea typeface="新細明體" charset="-120"/>
            </a:endParaRPr>
          </a:p>
          <a:p>
            <a:pPr lvl="1"/>
            <a:r>
              <a:rPr lang="zh-TW" altLang="en-US" smtClean="0">
                <a:ea typeface="新細明體" charset="-120"/>
              </a:rPr>
              <a:t>人類史上最快進步技術</a:t>
            </a:r>
            <a:r>
              <a:rPr lang="en-US" altLang="zh-TW" smtClean="0">
                <a:ea typeface="新細明體" charset="-120"/>
              </a:rPr>
              <a:t>!</a:t>
            </a:r>
          </a:p>
        </p:txBody>
      </p:sp>
      <p:pic>
        <p:nvPicPr>
          <p:cNvPr id="34819" name="Picture 7" descr="Moores-law-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62" y="2214562"/>
            <a:ext cx="61928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220023" y="62757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732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opc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323" y="2003530"/>
            <a:ext cx="3965298" cy="39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高科技業有汙染嗎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潔淨的廠區，密閉式的廠房，</a:t>
            </a:r>
            <a:endParaRPr lang="en-US" altLang="zh-TW" smtClean="0"/>
          </a:p>
          <a:p>
            <a:pPr lvl="1"/>
            <a:r>
              <a:rPr lang="zh-TW" altLang="en-US" smtClean="0"/>
              <a:t>沒有黑煙的煙囪以及川流不息的重型車輛</a:t>
            </a:r>
            <a:endParaRPr lang="en-US" altLang="zh-TW" smtClean="0"/>
          </a:p>
          <a:p>
            <a:r>
              <a:rPr lang="zh-TW" altLang="en-US" smtClean="0"/>
              <a:t>高科技業似乎很乾淨</a:t>
            </a:r>
            <a:endParaRPr lang="en-US" altLang="zh-TW" smtClean="0"/>
          </a:p>
          <a:p>
            <a:pPr lvl="1"/>
            <a:r>
              <a:rPr lang="zh-TW" altLang="en-US" smtClean="0"/>
              <a:t>真的嗎</a:t>
            </a:r>
            <a:r>
              <a:rPr lang="en-US" altLang="zh-TW" smtClean="0"/>
              <a:t>?</a:t>
            </a:r>
          </a:p>
          <a:p>
            <a:endParaRPr lang="zh-TW" altLang="en-US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0FEC5F-FA9D-4EAE-95E7-F72B2FBDE81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/>
          </a:p>
        </p:txBody>
      </p:sp>
      <p:pic>
        <p:nvPicPr>
          <p:cNvPr id="35844" name="內容版面配置區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246688"/>
            <a:ext cx="20891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5224463"/>
            <a:ext cx="20955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2" descr="data:image/jpeg;base64,/9j/4AAQSkZJRgABAQAAAQABAAD/2wCEAAkGBxQSEhUUEhQUFhUUGBcaFhYWFhgXGBgYFRUXFhUcGBsYHCggGhslHxgXITIhJyorLi4vGB8zODMsNygtLisBCgoKDg0OGhAQGy8kHyQsLCwsLCwwLCwsLCwsLCwsLCwsLCwsLCwsLCwsLCwsLCwuLCwsLCwsLCwsLCwsLCwsLP/AABEIALcBEwMBIgACEQEDEQH/xAAcAAAABwEBAAAAAAAAAAAAAAAAAQIDBAUGBwj/xABBEAACAQMCAwYEAwYFAgYDAAABAhEAAyESMQQFQQYTIlFhcTKBkaFCscEHFCNS0fAzYpLh8RVyJENTgrLCY5Oi/8QAGgEAAwEBAQEAAAAAAAAAAAAAAAECAwQFBv/EAC4RAAICAQMCBAQGAwAAAAAAAAABAhEDEiExBEETIjLwUWFx0QWBkaGx4TNS8f/aAAwDAQACEQMRAD8ArKOKMCjAr6w8UKKOKUBRgUAJijilRQpAJihFKoRQAVGKFHQMFGKAowKQAAowKMUYoAApQFFSqAAKUBRClAUAGKWKSKUKQDgpwU2tOCkwFgUoCkilipAOlAUQpYFABrSwKSKcUVLAAWj00oClxU2A1poRTsUWmlYDYFHFOBaIiixjdClxQoAyEUYFHFVHMuZbqhx1Yfkv9a6JzUVuJK+C85fZ77XpYeAgGdpM4x7U/wAVwzoqhgYEmYESTHxDfAU/M052F4X/AMOxMDVcaPOAqiD85+taf91YRGa5vH3tg3ToxUUVau9yi24krpPmsD1z0+3WqvjeQugLKQygSfwmBvvj71rHNF8hzwVEUIo6OthCYowKOjigAUcUIo6QAAo6OjAoAFGBRijigYBSgKAFKAoAApQoopQFIQpaWKSKWBSAUtLFJWlikAYpYolFKFIYpacWkAU4oqWAtRS4olpQFZgFQilRR0gExQil0UUDEaaFLihRYHM+Zcw1eFPh6nz9B6fnVbRmkxWMpuTtmySR07spa0cJaB6qWyP52Lj5bfKr6y2cGofAWwiIkEBUVY3ICqFG/l+lTbdsTj+/7z9KmRzN2yTaIOGHyqPzbhA1lwCciBHmdtulONq+X5e9WXLTN1NxkmPMBT+pFYSbirRrjSlJJnLLluCR5UmK7DzHs/w1/L21k/iXwt9Rv86zHMewDDNi4D/luCD/AKhg/QV14vxDHLaWzNZ9NJcbmHAowKsOP5Nes/4ltl9Ylf8AUMVC013RlGStOzBprkTFGBSooRVCCAo6OKOKBBAUoCgBSgKQAApYogKUBQAAKUBRgUoCkAQFLApFy4qiWIUeZIA+9VPFdpLa4tguf9K/fP2rLJmhD1MqMJS4ReAUxxXH27XxuAfLdvoM1kuJ51fumAdIPRMffembHLXY/nGT8/L5muHJ1/aCOmHS/wCzNA3aDVhFj1Y/kBUjgObEYu7dGA2xsQNx/eemca/bskqVZnG4JAUH5STV7yjmFq/ZYcQoTSTovIPgkAhbg/Eskmd94OwPO5529dmmnF6aNEvmCCDsQZB9iN6dUVUcXwV7gWyNVpjvnSRjYn4Tn/mrLguJW4sqZ2kdQfI114eqjk2ezOfLhcPoSBSxSYpYrcxDijijApUVICYoRSwtHppWMb00dOaaFKwONxUzkfBm9xFq2B8VxAZ2gsN/ShwfANczsvn/AErbdg+EUcXaCiAupvOSEIz9a5pzUVsdcI21Zo7vC3EPiRgPbG2xIxQRxOPT/b9a2HE8QlsanKqo6k/3NYjtD2itvIs2wD/6hEH5D9T9K5o9Q32LngiK5nzu1wyF77qq9BuTHRVGSf7xXPeedvr/ABRKcNqsWjI8OLrg76ivwgwMDy3NQub8pN1tRuMSdy2aseVcsS0IAyep3+VE5athYsUYu+5a8r7P8bw1u2/D8TdsOVVjbcTa1MoJABlesbGr7he3nHcPjjOFF1Bvd4c5jzK5H/xroihdIU9ABkbxjrUbiOS2n/DB9P6VynWVPJv2g8BxPhF4W3ONF4d2ZPST4T8jU7juzPDXvFoCk7NbOn5wPCfpVLzjsLavTKo58yIb5Ee3mKzh7JcTwZng796zn4Z1WzgnI26dZpxnKLuLoTipclzzDsJcWTZdXHk3hb+n5VmuM5fctGLiMvuMfI7Grnhe2nMOHxxXDJxC/wA9k6W/0kQfoKv+WftA4DiPA7m0x3t8Quj7yU+9duP8QyR9W5zy6WL42OfRRxXS+L7L8LfGq3Czs1ojSflt9IrO8f2LvJJtlbg9PC30OPvXfj67FPl19Tmn084/MzAFKAp/iOEe2YdWU+TAj86bArsTTVo52q5CApYFDbJqDzXgg4Oq4yxuCfD8xUZJuKtFRVvcHGc4tW921HyXJ+fQVTcZ2iuNi0oUefxN98D6U2OAUCWZI6HVg7bdT9BtTttkUL3Nt7pMwQNK+Exk79K8mfU5p7LY7Y4scedyv/dbt1pYsWP80k/Ib1Ps8oUEayATsCcnzgD+tSOIt3IGq4lhCBKiJnqMbjbM1EsPZU/wkuXn/mMxPnt+lYrC5bsp5UtkP8JxFssFt23cT4miFEb4H60q/YukHvbq2kzhcY/v1pbDiGHiZLKfcf37iojJw6mWZ7zfWfv+prWONdvv/RnKbfJA5pdVrpKksDGdpIABP2qd2buwWEwcEEYOQR8R8PlCtgz0MVE5k0sD3XdiMCN8n09RUjs+8XdyNQI+IL1B6+E9RBwZ6VvWxmzqnK7jnhhcbTf4c2k12gp7yy6oA6gGSQCGI9f9VUvMeQFAOI4FtSROkZZQehB364P3qz7KsndKJaxdRnRLsaUYatQV1/CACAAegEGIq14iyRc1mLHEFSqtP/hr0gkasGDJnaffEcEsbT2OuORNUzMcr47vRlWVhvg6T7H9PzqwApXNOMFtovp3LwDM/wANpJDZJwZEjzB2kGq1OfWCwAYkExqghR7k9K78eVaE5M4smN6mootFFLC0LeQCMg5BGxB2p4LWtmVDemj007po4qbHQ1poqe00dKx0c7jFar9nFub9xwCdKRiI8bA9f+386w3D8x1hfA2YkHG8ZEnIz6V039mtn+Fdf+Zws+iKD9PH968+WSMoujuxrzB9tntCJ1d620k6QJzhvPyHlWL4hsf0rV9uLs3lGMIPuSax/FWx/wAY/KlD0hP1EK/09x/WrXklub1pdyXTG5I1CflVO6eIZO+3+9aDsmoPFWVH84OM/CC2fpSZUTrLXQfL2OPzpQXyke1ILg4P36/Wld0OmPY/WsTYWDmlE00oPnPuP6UZc9R8xn/egBjiOXWn3QT5jB8+ntVBzXsVauiIVvR1B89iMitMHH94pZoA5jc7GcRwp1cJdv2PS2xe2fdT+tP8N2v5jw+OIs2+JUbtb/h3PmIg+wArpFMcTwiP8ag+4z9d6BmX4Pt7wHEfw757ljunEroH+o+H71mu2/GcNbZV4WAzNDODqtiZ2BOTOJBgZwem05n2RsXRECPJgGH3rG81/ZhAPclkBnCNqX5o/t08hWmLJKD2ZnkgpIxnG8u4hj42NwAgGPWD8OB1HSum855JY4iRcQGJg5BnMQywflWJu8HxXCAtct27qrktJS4oUb6XkGB0WuiO205nc++T+ddcMrnyeflhLGYvjuxwRALYFzQDpF0xuROVEH6fOqHiuF4hBF1l4dZjAGfZtvoa6TezsaYvICIYAg/T5jatVEzWZ9zl6dwDhbl9/Myf7+hqavfsMBLK/Kf7+QrWcXyNCsWj3Z/ygRtGxERttWf4ns048V1nux0Wfsu/yFPT75/Y0jNMqbiWQZu3WunyBkfbb607Y4lv/IsR/mYfrj86TY4hcdxYJPRmH65/On2t8Q3xOtsZwN/Pcf1pP5/v9kUvkV3N7N3wtdYGZgDpOeg9Kb5P/jJEmTEKASZBGzYI/SnOP4e2okXC7/X38x96h2WhgYBggwdjB2NXHj2iZcnVexbvpvoq27tsFC9rIaWUglQ3iXCDwGY6YIjQ8OAVIs/xLf4+Gu/Gv/aTkVlOy5H7x/i93qtnu3DB1JRgdIbfT4mkN12mtZxZMj96Qqw+HibX5tGRXNNeavf9/lubRe1+/wCvz2M32g4eyz29Qe5bIKPZIbvUEggLpIYwSCsyJArJcOLAcKi3blssy6gRqAzoMac4IbYfKa3vam3d7pLnhud26lL9sDVvA1CQZkj4TOOsweccwfu+Jui4yvLau9tqNDahPjDA6RMSDsQalxTK1NLY0tkXuEVbgm7wzzBiIyRsfgM7jbPzrRcDxSXV12zI29QfIjoaidmTqtEBoOvRF3xWbiN44wx0t4yJnMEezvActsW7rMitaukeKyxYETk6fwOuJkTFLHNwlpfAZIKUdS5J+mj00uKOK6rOehvTQpyKFFhRyNuKtyQiiZySMZ3ifP71vv2d88VFa1cBXUzMHI0rqAAcZ3iFzneOlcsuoINtMFDnoBpB88wTPSZIkDAq+7P29fd/vVx0th1ULB8IcEBgxMqNRExAzJjevGc5NnfFUartTxytxF0llhSoJ2iAFzVDfuBhIIIM7ehiqdhoclybqlvBqEAickjVGqYznIHpVnetLA0gKIxp8ON+ldGOVqjNrcjFZYeVarsKoPFpidKucCY8MdPf71lEt+Lqfc1t/wBnYHfu0/DbIwP5mXy/7fvTZcToIuAnceoP+9LCDpim0uAncf1qm7Qc/t8Kyobbs50mEBACsSsyPIwPmKxujUvlFROac0tcOhe6wAET1MFlUY92A+dc353+0YOoFiVKuCDOpXCgj8MEDVnSwE6MxNZbj+05ureOvS166rNbCKxZ4MEvKkhSABvHhxiRDyLsKzofNe2l2zcabKNbMFQTDhSMSAxLYV2MDEj3rQ8l5zbv6UBPeaAz6UdUkjJAadIJmFJnz2NcjbjEDLeLo9y4iambvCYUhYaWUlpUz4mnSWMVTcJ2kvKxdXaCdWkNADQIM9fhUkYnPmTU62FnYeP7dWrd+zZUau8aGdoQKpUFWA3bUxCjAmGicTp+E4xbi6kOpZI1DIkYMecHHyrz+nNm0qLoliQ8tq1HynoQNI+u+DS+X9oL/Dv4SutfgDkEKWYyQjEBZLDJE7zuZFlFqPQoYHrR1yPl37QbluO9ui+izOkATAkSz+eRgYx0itlyLtvwvEDLdy8xDsApn+VtvkYPpVLJFjtF12gthuGvyAYtXNxP4DVDaHgTP4V/+NafirRZHUwQysPkRFZPlz6rVtt9SKwPmGUEbe/2rt6fucnWcIcup/ft/wA1F0H8qma/Xz++aaYnf0+8V1pnntERh6f3vSDg4NSnH6029ht9Jg+lWpCoxnH8i4+2P4iqi/zr4liNwcx84qoucLbGbt4sfKZ/rXShz3j7BJa0l+ySdODacLOPEJRsYzpPn1qJd4vlXFN/4myeFun8VxBbBM/+os2m/wDdnP0411FOmq+h6bwWrX7nOOLu2dBW2hnHiPoQfMwKrgK6af2fMjLfs8UL9gaiyPBBRkKmNPgbB8h5+lZrtdydLSq9tdOpiCBMbSDHTbp5114skZcM58kXF0y25LfUXOHe6moOAHXTpch7RiCPC6g6SNiAPcVvODUxPCXQ6dbNzMDyE5H5e9c55BxLLatXEmUe3hX1CVujDK3+GW/y9Gk4roN+5aZv49puHudLiyAT5yN/f71jlW/v+PsXje3v+fuRObJaNq6Iaw+ks1ptJR9PigavD09K5vz60bd9H0CwLluNWn+HdKwCWXdZIIP1kzNdbuJdKQwTirR2YRrGNxvJ+9cp7UWlQWvE63AzDu3XTa04Xw6TpByZ04MjG9TF2vf/AH9S2jU9iuIMshZF120OhhNtih0kMSA0kFYYz8O52F/zhYRd17plbu3yQAdJ7toOpfFtuPSKyHYh3V0GhUBZ0KvrNsq6lxEyFlgvl8+m54qzqRrUaZBizdysxvbcg/TNQ9nYR3iNxRxSeEua0VvMCffr95p6K3szob00KcihRYUeerPEqsBTJnf0Pp0P+b7Vb8u45XOoN3ZBGltGrRpB0xMk5PxRjO+Kz/DsHgAAQTOxLT5ECI/rVxy7mdyyT3bsOjAkeJW8JDbgiMRXjtI7WOLbUELcDFRpkArEZA8pGdv61dJcUqNEADHtHvVVYvqxBuaJOSWGWkGF853xMYGMTSeD4vUxAWBnbGOhPrgCtMbpktFrZWWM5rffs5ZQb5MSBbA+feT+QrnvDLvOcmuhdj+OTh+Ev3rkBVbMRJ0qMCT5sAPetZvYqJrOYczs2UL3XRR0kzuQBgZ3IrjXOu2d5WZLJDIoYAkEnSGlTEDSQAPF5DNTuZ8w757rcOLItcSG7y1d7k3dXdkgpBJk+BgQT4iAfIYPjILMEMZI0rLBjJmDsViOp23O9c8mU2WHIbSPft94dVuVldIhjALAjPhAnOMDMVK55wpPFkqVhmy2pVwxViT/AC4MGYj5VQfvDIZBkYIOomIHhgzMgCIO0QdqsOF51cDa2Be8SWR4WCwG50jUMLHhKnbyFTRJP5jyhLRU973qIqOzI8i4SzqBpkZAkRgxqzhjTfMePF67ruanWXCkMSYnEF1G8DxFSc5k5MY8b3xlrZIZdLaFOiAAcQAwgaZkxuR0NJTnOoKmgBNTalDOFYTq2G04krGAowBSqxjnHJo0AwSobdseFicQOs/byyYwvHT5iTh4MnMNA8iR9eo2jJxOotAVdRGDJAHQAtOAOh6AVNQ4ggkEjQ41b9BE59oOwjBk5yVENDNq4xENABVoEgZgSSIkzjy3qbwKDUpJMZJA6D06blgZ+p6saWA1TMxuuwydz0jyj5UOHYwWIXrOcepGdvTb8qh78CZ3LsFx63OGCC/3joIKsFV0GQJA3GPltOKicLybjOHtW7YS1eW2ipqS4UchECjwOsSYP4xXKuXcyezdS5aIDpvOqIkYncqdjGK6VyvtsqOycZcCXDGlFKBAYmNUjxyIII3EV14OoaQOMciqQ/d4srHfWb9qOrWyy+Xx29Sxnzo+H4y3czbuI2DIVgx3jYfOmR+0hFvG26QJwZgxAM6WAxEkCSTiAZxf8MeD49NYSzdInDKBcU7eIEBlP5jIkGuuPVWYPpIvhlaVj1z+lOHiMAHyH9+XWm+d8ssWNC224m2zkwqObpEIT8F3Xj4RAjf65Bu0rW2hoZBjU6m0x8Q33AI3gDIIq31ONeoyfTzjwdS5O82l+Yj5mk8ZyaxdnVbXO5GPrG+/Wstybtcn7sH0SBd0tDIdAOZkkSph4PUwOtX3C9pOHutptOWODsQIaYy2PPG+K5JZIuWzO/H6VZTcR2HS3LcNeawWx4W0ajkkEDwNOcFfOs52h7Occbehwt1QysGC6WxqXJWVbfyWul8dwguppfbfGOhB3kGQSPmaj8DwBtH/ABHZY/HuMKB8JCkY6ia0jNx3TCUFLlHH+W2SLNy2+hHQsBIhlLoIYOCQckwOsdJroHL+0Lsi94qXFZVJU4ORMTsYqB2lXRxrwSO8tWm8K69RBuIdY0mBAXMipHZ7nFhuHt27ltX7sFNSEMYtkoCYMiQoO/UV2WpRTas49LjJpOizsGwxmzcbh3PQ/Cfrj7/Kuf8A7Qle2rWiUIa9raLZALaCQQ0wfiIMDy9633/T7F3/AAboB/lf9Jz+dY7t9ytrVtgwAjQ4jUAYJU74YwdsMPUUR0t1f68j8y7fpwZzsffywIkIUuQfhhHBIkGQDC+YEZGxHYFI+AHH/o3/AP6NXEOzRA4gKdmDqcKcaZ/FgZAzI9xXaOVXWu2bcsl7wrqRyNasBDw3UhpE1nPYqIxy5dIZCIKOw0zJUTKg58iPL2qZFMWhF110ushTDkmPwmCSRGPSak1aewqExQpVCix0eZLfGOrbfCGAmNW53YCTBgY8o9amXPFbLZJ/F4ZkEAbz0EQPSqlzbglJBGAS/XM9MkjHTE1PtcyHdAT4g04+UkxuP6V5rOpkrg+IgAEjG0idjIkR6fb1qzW5JlAQCfEWImdpx51lr/E5wZ8upEmevrR8KxJ6n0kjr6fOmkDRoNd5jk4BxEAn2+9T7PP3S29ttWlw3hhfESEUC4RHhiY9T5EioZtHTg7iDP8AtUK7w7KRv0jG0nPt71UgRYlOHWy3eaheIAQTMsB4iSDAT8OmCcDO8VhuyNME6hCamGFBJnpJ3g+4AnZfERqgg4GTPXeZH95rZcn4jhV7i3cskaLd5Lysq6nuu1rSXUiYVVuCenh8qzGc+ZjMzpgCMz8OAIHXHWKeN86NMxpMiSWVtJzgxmD+kVqu0HK7S3WHCghmVu9gMADcAMIDsIJ6CNXWs1xnAdyAHwYOBJmfhIJAkR0GRjFHIi7vWrbWUtqt03iAFKaNJLRFtxoViWIHUwSDJnGe4iJ0r4QNwRBnr6z0+3Sk2Lrie7JBEbGTE4PUjcDEbedHxnEO5hiTpmfRmiZJkkmATJ3PToUhixwxkMPPECPeYJIHkak3mSCFOfddOcEj+/0FROHvEKABJ9gFg+0E7daDWx1P0A67/Y/cVLQidavsx0sAoUlZJPSZkQTGJNOsJBIJEkSQNQA8wBvgCox4dQRpY6fwhoAYeLMnAkqRB3IMdYRbVwAekiT4QBmDgwMkis5QJaLW1YhgAxkwQhHw7xkwNpqJxCugfSpETHmA0jJ321bE+vWlWeJUqZksDliVyJgqdIBknzJ6R51FPFm3cYWmuDG8wSArDIGD4R+c9ZUE7EluSrAaAXKkMkhRLESdjIxODImKseB4hrbGIWVMRPwsvnvO8+onNUyI0ySIJw3yx8InPT+mal8ffulkBJYAAAgsQw/DpgyYU6fMAR0iqasZcX+feEIXuDImQpaADs0BicL6fEczFNcLxiMrhyolB4mUloXUUCrsN4JETIyMznCZHxhsjxSIAyMg7Z6+VO8Ko0yYEkwdQJlRI8IOASYnrmMjJpCjSLxQM3H8ZMKdlMKAJmCVbHQGJAmJm04TjUtMjNbe2wUAkrIYbDT5EDGDO+RWSUgt4gceHqZgYmWyZG/+b2qwscwZR4WIY7QQRuBkMNo3H51DtAdn4XtVba0rqCwjxQfhxkt4QMeQnenz2hBWbdssB8XiAK46g/kYPpXGLPGLbXJZuoKvCqykadjDCST7n6qt8zvaSoeEOCAZBAkxnPt/3H1rRZ9tx6zoHaO+bvEWHFspNu8pLMFbD2mWNJOofERODmonKeCR1uhkBZLr+lwa1VxJHXxtkE9OsgZvh+f3ZRXVSVIiR00C2YUESYG2MrQv9qBa4gpbKpbc22nICwCrysbER8xPnXTHNGeOu6ZEf8l/I2D8BHwXHX/K41jqYz4vLY7CmeOsnQRfAe2QRCOQWXJICNAnE4M7xWVftNcdypZptklO7Am8EJK7SIiDjePWrZe0N5jpFrQSVglwJVZLltSkafXBzgnMVDNJOmyp441aRh+BuBb6sMabixqMYDD4j0xvXYOS8Mhtle8KsruIYKBBOsRpwBDD+grmPOWP7xe70WrrOfEV2JOZUkY3z/xWp5Hxlq7cuGGUlLbGCVOpQytISFIjSQI/QDV5UYrHcjZvYdbiM5DCGUNIO41QDE9PMfOpcVl7fGlVW4HLAwQrALJE9UKjI9PI1nLnbziMrFpYndGZlgkQZYCfkNqammNwaOlRQrM8Jz8XEV5EsoJw+8eL4XjeaFGtBpZwrhOQcVd4Zr9q0zWdWiY1HwnUYxgCMmR9Jp3iOVO58JUDxYiNJDsCsR6A+QmPU3NrnnFcOti1Zvsls2jcYW4A1PcuYYxOoQPkBS+Y8yuXWL3W1vABY7mMCYG9cyTOllRxPB6AAGVshtMQcRgem9Shy+2viC5Hrt8qTf4nSSTG0DG/i6k5G1IN4yfPHX5+XrVIkngmN49qes8O5aFLRA1xuVJBE48029KgW7hPlWu4QFbii2bSeBVafEG1lgSZ2IDAHy0mKmTGkQRyVrjwA7EfCNPibpspOYkzJAjerBuAPDX7i3Wd2NtM/wD5HNzSGnOFQefxCtnc5e6KDdNrRcurqVQVQW1RjjO3gDEx0E7VlOYcXr4q+1sWjbQqoUAlZtouVBjUSTG3r61k92VRVrZuJOvJk5mTPxPOPMn7+tMd0HnVmekSI6YJz7VI4/w+AZIJLHaPTrJ6H1+tMcF3jFgiwQBqMthB8RMbdP8AnfTsRRmuN4RLLFslSDGo5LhBrBlRqBOR5ZEnemgNGGYgTvAJycz08sHyrY9seSNb4RXuLtdRVMnPhMrDZOxOBgs1Ze9wulHnMK28SCB/tU8jZFtGUOkAgDxHboMH1ny+8Ve8qu2iptXbesMRDIv8RGkSQRuMbHzPnBifuq6PhyYiT/LGogA7wfbPrV32c5UjXB3gZXBQoRpkOHVkZgQARsIJySvsRghXNuQ8OgS5qLq5gqGVipZTDQ/ihQFkkfhPQgjIjifhUBdQLh9UFpDmPFsxiBI8sedPXAQboJJwwMk7Fh+lUoWSZOATHzP+1KkxtWX/ABFxrQ1QBq+EHxYIMgxhhtvTt/hX7rUFVhcGNOkxqOTEHIIII6Zql7pSQZBkSYHXb/etVw3FKOHsIkaoPeYY+I33UTmf8Nbe0dOtJQS4J0ldy58qHQaCp0mYMSMz4oJzPypV7hdDsjaZcB1QAhgCNU4BAjOZ2G3kdzhma3bZTlVUQcyCpD6QTvOwjPh2mnIF6wt1rlw3HYyYGSGYBWES5IGr4vIdMjiFFHxBhjobaPPYj6YwN+vWp3KyzEAFVWdpPU5A0gmdztAg1Z8n5OpvOL+6hdYDLIUqXkYOqdKggbagP8wm8ysA3TEArJOQCpJJ+JmJOSNycE+pI/gBS23mY2BOnw5g4Oxy20ip3dQMtAMDGQM5nxYIgYzv0ocYTYZXVQVGpihOnwlrBUwDky+/tjzprnM2M6dMEzA1YzMZO39Kh42xOJe8Syq4CMWECDtMiTgfCPST/Rm3xBJwYxInUCdQ2+HBMb7euKkcr5Qz8OeIcwrOVXMy3WMSI8ic+Ij4SK1vLuzNk2jbYkXwLjMxwqoU122JYEaTAEZMODis3iYtBmhdD6ZcyYJEjC4JHpjEmdzVfzG2bgAY6nWIBkQAcjO00vmdwISn8Md3qJZSRr04MTPxAf7CYppbo1JqPheIeJIgasgzB8QkA9RtNEccoi00FYFtW30qxBzMAK+oqQcmSAIHlRvdJdilxwB4Q2kjwgro0QfKcGANI84pnj+Ba04ZpCPJSfgOksDkEwMN707xfCXbM6l0BSB4jBJImIO+T0nAnpW25e4/x1y3cYFScqJOBqY5YxJjPqZ/Kx5ZzHSU1J4VRlGNM+JXBJidwPPp7Gia4QoafDqiYMSoBYeWzKfnvg07avQCwjyg58p/s+VVbEaC/wBooUhS2pSV0xvOZUicyCwLDdjiAKpu0fNzxLpdZQGYMp0mZ8RgkmCT8Q22HWod20zEsss8z1nYk4BztPy9YpkNLEbSBB2Ol/EInGQfzpqTRVlvwnbJrKC2odgs+LUBMkk40nz86FVPcoMZx/mb9DQp+ITSK7lhFzW5Md3b2wBgYiesA1XPzRyMwZ3wKm8v4WbNyCM4GQMDf1qD+5gZJmqZRJa8ITSMtgk9SCPtmgl4lj7+XpHT0FIfhG0gjYTEEGPxZjb50jhpwfOlsBc8E4lZMyR+db3kd23dukqyppVfjbfVriB5g6vKJrAWeMLaQ7NCiB1gRGJ2FSOH44gnxHMZ9vlPU1DbKVdzq/aXjFurw1q24xcMywyq2LoM58yo+YrHcLxttVYlkBa7dCgENgEAHzg9Dn4fac/e4kalIdzAY5MeWAdXWqy6SZIIEHABz8qSG2jVcfzvhrbAuzXviEJpA0hFC4mBnVseg9qHJ+1VrvLjMr27TgKypoDkKRABe4D1BMnOk7xWLaxmSZJ6UQZhtP1qiTqPbjtpwnGcGeGtrdDE2yjEW9KkEEzpuT8OpcAwem1YfnPMFPejSQTOwEDVtGds7VT3NRPXzzNS+bApebRqAhN94NtSfzmjgb3JNnmSEnVq2hcHokifLxE/nmlNzJbly0bUqqBdfxCTrBJIGWxOB0xneqxLgzM5+mT5ZIpQcrMKCDifiA6SPI+9JsIy0uy2FkkaiFXWsgF0ncb+Mxsd/KqRLZ/iEBoUk7dC4AJj/uA+dWHL7Jdm8JzbumM/ELbFP/60/Kk8tDMXt9XRwRvPdjvSPf8Ahj/aixWVv7yVY+EnafvV5y/jLRCaiylZLgiQQGLQsEZIlc9SDMCKrOG4LUSf4gGIYAkCJ36EbVZ8JwDie7PeFgyQUgzdVrYMkYMsCM7xQ5JAS+H47w2tUtpIVlDDWUGsk7xvHXr86c5ZxZ70qUOg3FcBQqlWuvbts0/Mgf8AcehNSV5TfYjXateERhwhb18OJpocN+7sr3lCJ8JJdXzFwoR4RsSD1iJ6Vn4vYmmDmXEXVZ7lpHAvC0HMK22rVJViNvvNO8t5mlskOjlgeqjT7/ECNzg/aBVbc5vcLk2uHcoSRKq5kdCDGkT5z51e2Ll5FAsJCuNX8Q+ISSNLzEEQTjo4zmtIbrzNIHZS3+I7y24Ms72+HzgjVa8NyIOP/Lk7mNqqW5aw2Ckn5ET5zGPWtja5RlSe7SV8YUEEEkSpyQIPUelPNy+3KnvmOkiATqG53B8Xr0FZyyU6Q7ZVcDzBbSLbcEqH1xpLAEJcUAQPN5+XSm+B51f7y4dZNtx8LIVBg29TRpgH+GMjaT1Jq9bhrQaSRMEdIyVPX29oJpSvbA+MD3cCJ9sVHjNITZmuM4O7d8aaCJInUNSA74nYRvEkE1D4rllwtbhzqRFSG1kymAcLCiMQf1xrTxdjq1uTuJWPc+sT086U3FWoybcT1MgEREQRtA+1HjsWtGVvXb9wW1uuLioCAgUEKCGEjzOJ8x8hVhzFLl7S15mYKZAIhoCWxknoQBnOx3g1bXuPskQXtrBB8JAyDPUn/f50h+a2SINxCsRpIERHX77UeM+yYayv5fyF7yu3eW9OMlrcSFgRFwkGM/D0zUexywwQ5KqQQW0+L4gRCidWwHpA8hN/wfAgoDbtqEIwVwCPXaRj7VLPA3C2ponG56dNhNU898Jgmyn/AOl93wpu275Lgj+CmrvB+EE+DVjJ0iQdRqPZ5ZZPfDvLveBLbKpBPeFpLIfCunOkydszmr+/y4kHxLIGJnT846ewPtTA4Yg+IL1iGA9unvT8SfaI6l8Cs4Lk9sopZwrHJU3LOCTnacfOjq0geS/6yf8A60KrXk+CFTObpicLPTG32pdu0zHaf/aT+VdXsJwyxFq5HXP5AH9RTiJwwE9y858OokH3JbH0NaamaKJyq3yt2yEb/wDWamWuTMROlgZ8gPzrpL8Nw2iVQB5/EGCgfLUT9ql3LXDgL3eknGonB9lPQe4NS2x6Tlh5NcJML9WX86kW+SXf5QI8mH9a6k1iyWBGmNigOrV6lpx8hQs2LbMZVesJqOAPYgz7k0nbFpObJ2ZvOZlZjaGM/RYo7/Zq8mWttnGFbp7kV0e1wVuSNOqdpZjHtBH60bcvtqMoDPqft1n0ooelHPeF7MFl1OGUfIH7z+dSLXZhOrz77/X/AHreLyy3GFBHXf8AMnf0pD8ttbRpImc/cztSr5hRiG7N25yzAdADMR7zj0qXx3KOHIa7cCSczqIE7LIUwo26VsDyu3GFYTsVYyflO1ReN5Jw90eMKwQQJOmP6+c1LX1CkY0cJwayAiMPfV1OZJ8oOKes8Nw65RbIjoWQAkxnJE/lv6Ve8T2C4ZiABdWR0YsPt1+lQj2C4XT/AIl0GYJNwYzkkMFqdFhSG7PDpOsLYRpIk7n2Cjxf8e9H36Zzt0S2D5gjJAkeh64mnH/Z3aMgXbx6gRhpMnKhvf50LfYaymWvv1B1QIJwZBdPrml4QbDX70FidcGZEKvoIIn13AikNfb8JMggjzlSCpgdQYNLtdk+GHxNZboNVy40gdP4Z39CaVx3ZrhkGoFBkH42TI2I7xzPyprFLsJjX7wR1I33DHr6mJpI4rJyMDI0iYA9RjGaS44UQAbJI6q2oyfmfyoK9tfgQkDy/wCIoXTzZLr4jV1z8JNzeREKYOQdSxj7Zpu9Y7wAM/EHeC17UBGDjUSOnSnLvOVXHcr7sbIP1yajnng/AgP+pvyAFWumkifL8RluzonDEeZaT+S56edROJ5WVBYXEaPwrqLbeWn5b1PvdoLwybQxsdJxUa52pukzCE+ZDT9dVWsE1yx+Qrl5fqK+I+KcsukYxuTB96P/AKWSJyIMbz8/CCamN2ju+Sf6P96Zuc7ut/L/AKF/UVqsYrRX2+Fg+OT7SD6UteBQxGueuw9oJp5+aXT+IfJVH5CmzzC5/O31NXpEP2uWNA8I9ywH/wBhT45QQJ0D5AMPqDVaeJc7sx+ZP60h3J3JPvRTHsWHe3Le5uKNsFlFD9/MRrf/AFVV6hQLCnQFk3GufxE+mGpm5xDEZKAegQfZRURr84potRSC2PFh5/Yf1oUxqoUCOnTStVChXKbh66GuhQoAGuhroUKADW6RsSPYxTtjXqIUlWAnBI/KjoU0Kwm4h1kap23E53/EKUOYXZnWc49CPbaioUBYZ5hcwPDjIOhJ+RiRTqc2fqATG8uPqFYKfpR0KAEnmTdQvp4VMeo1qxBpxubt01Ax/Owz66IkelFQpgCxxoIAfSI6lDckzudTxOfKhebhyQSbjFcjTbtIPmP1oUKAHOH5Gl0ak4UN/me8cEjGARNN8X2TVQWdeFtbwRbdiCMn8XT50KFWrsTiih47liAE/vTNthEZB9xVcnKe8E2kN31e4w2MZBPnRUKvxJIylFWGeR3l6WE9QpY/cVDugLh77k+SDT+lChW8XsZtbkNuKszi2zH/ADuTk/Mip3DWbrfClq2POM/ac0KFKDcnRM/Khy7y+5E3LzaeunH5f0qtd+HTYPcPrj+lFQq5KlYQ8wq3xBuYtWbePMKY+tF/04sfGyg+SIB+QA/OhQogtStkylpdIF7h7NojVn31E/aBUTiOJtH4bX1JH2U0KFRPZ0jWKtWDhuXXLuVAAPWf+TVna5AQJYk+xAFFQpxiiHJ2VvGWLKEiXLeQj8yKrnoUKiXJrHget8DcYAhcHbI/rQoUKrSiN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5847" name="AutoShape 4" descr="data:image/jpeg;base64,/9j/4AAQSkZJRgABAQAAAQABAAD/2wCEAAkGBxQSEhUUEhQUFhUUGBcaFhYWFhgXGBgYFRUXFhUcGBsYHCggGhslHxgXITIhJyorLi4vGB8zODMsNygtLisBCgoKDg0OGhAQGy8kHyQsLCwsLCwwLCwsLCwsLCwsLCwsLCwsLCwsLCwsLCwsLCwuLCwsLCwsLCwsLCwsLCwsLP/AABEIALcBEwMBIgACEQEDEQH/xAAcAAAABwEBAAAAAAAAAAAAAAAAAQIDBAUGBwj/xABBEAACAQMCAwYEAwYFAgYDAAABAhEAAyESMQQFQQYTIlFhcTKBkaFCscEHFCNS0fAzYpLh8RVyJENTgrLCY5Oi/8QAGgEAAwEBAQEAAAAAAAAAAAAAAAECAwQFBv/EAC4RAAICAQMCBAQGAwAAAAAAAAABAhEDEiExBEETIjLwUWFx0QWBkaGx4TNS8f/aAAwDAQACEQMRAD8ArKOKMCjAr6w8UKKOKUBRgUAJijilRQpAJihFKoRQAVGKFHQMFGKAowKQAAowKMUYoAApQFFSqAAKUBRClAUAGKWKSKUKQDgpwU2tOCkwFgUoCkilipAOlAUQpYFABrSwKSKcUVLAAWj00oClxU2A1poRTsUWmlYDYFHFOBaIiixjdClxQoAyEUYFHFVHMuZbqhx1Yfkv9a6JzUVuJK+C85fZ77XpYeAgGdpM4x7U/wAVwzoqhgYEmYESTHxDfAU/M052F4X/AMOxMDVcaPOAqiD85+taf91YRGa5vH3tg3ToxUUVau9yi24krpPmsD1z0+3WqvjeQugLKQygSfwmBvvj71rHNF8hzwVEUIo6OthCYowKOjigAUcUIo6QAAo6OjAoAFGBRijigYBSgKAFKAoAApQoopQFIQpaWKSKWBSAUtLFJWlikAYpYolFKFIYpacWkAU4oqWAtRS4olpQFZgFQilRR0gExQil0UUDEaaFLihRYHM+Zcw1eFPh6nz9B6fnVbRmkxWMpuTtmySR07spa0cJaB6qWyP52Lj5bfKr6y2cGofAWwiIkEBUVY3ICqFG/l+lTbdsTj+/7z9KmRzN2yTaIOGHyqPzbhA1lwCciBHmdtulONq+X5e9WXLTN1NxkmPMBT+pFYSbirRrjSlJJnLLluCR5UmK7DzHs/w1/L21k/iXwt9Rv86zHMewDDNi4D/luCD/AKhg/QV14vxDHLaWzNZ9NJcbmHAowKsOP5Nes/4ltl9Ylf8AUMVC013RlGStOzBprkTFGBSooRVCCAo6OKOKBBAUoCgBSgKQAApYogKUBQAAKUBRgUoCkAQFLApFy4qiWIUeZIA+9VPFdpLa4tguf9K/fP2rLJmhD1MqMJS4ReAUxxXH27XxuAfLdvoM1kuJ51fumAdIPRMffembHLXY/nGT8/L5muHJ1/aCOmHS/wCzNA3aDVhFj1Y/kBUjgObEYu7dGA2xsQNx/eemca/bskqVZnG4JAUH5STV7yjmFq/ZYcQoTSTovIPgkAhbg/Eskmd94OwPO5529dmmnF6aNEvmCCDsQZB9iN6dUVUcXwV7gWyNVpjvnSRjYn4Tn/mrLguJW4sqZ2kdQfI114eqjk2ezOfLhcPoSBSxSYpYrcxDijijApUVICYoRSwtHppWMb00dOaaFKwONxUzkfBm9xFq2B8VxAZ2gsN/ShwfANczsvn/AErbdg+EUcXaCiAupvOSEIz9a5pzUVsdcI21Zo7vC3EPiRgPbG2xIxQRxOPT/b9a2HE8QlsanKqo6k/3NYjtD2itvIs2wD/6hEH5D9T9K5o9Q32LngiK5nzu1wyF77qq9BuTHRVGSf7xXPeedvr/ABRKcNqsWjI8OLrg76ivwgwMDy3NQub8pN1tRuMSdy2aseVcsS0IAyep3+VE5athYsUYu+5a8r7P8bw1u2/D8TdsOVVjbcTa1MoJABlesbGr7he3nHcPjjOFF1Bvd4c5jzK5H/xroihdIU9ABkbxjrUbiOS2n/DB9P6VynWVPJv2g8BxPhF4W3ONF4d2ZPST4T8jU7juzPDXvFoCk7NbOn5wPCfpVLzjsLavTKo58yIb5Ee3mKzh7JcTwZng796zn4Z1WzgnI26dZpxnKLuLoTipclzzDsJcWTZdXHk3hb+n5VmuM5fctGLiMvuMfI7Grnhe2nMOHxxXDJxC/wA9k6W/0kQfoKv+WftA4DiPA7m0x3t8Quj7yU+9duP8QyR9W5zy6WL42OfRRxXS+L7L8LfGq3Czs1ojSflt9IrO8f2LvJJtlbg9PC30OPvXfj67FPl19Tmn084/MzAFKAp/iOEe2YdWU+TAj86bArsTTVo52q5CApYFDbJqDzXgg4Oq4yxuCfD8xUZJuKtFRVvcHGc4tW921HyXJ+fQVTcZ2iuNi0oUefxN98D6U2OAUCWZI6HVg7bdT9BtTttkUL3Nt7pMwQNK+Exk79K8mfU5p7LY7Y4scedyv/dbt1pYsWP80k/Ib1Ps8oUEayATsCcnzgD+tSOIt3IGq4lhCBKiJnqMbjbM1EsPZU/wkuXn/mMxPnt+lYrC5bsp5UtkP8JxFssFt23cT4miFEb4H60q/YukHvbq2kzhcY/v1pbDiGHiZLKfcf37iojJw6mWZ7zfWfv+prWONdvv/RnKbfJA5pdVrpKksDGdpIABP2qd2buwWEwcEEYOQR8R8PlCtgz0MVE5k0sD3XdiMCN8n09RUjs+8XdyNQI+IL1B6+E9RBwZ6VvWxmzqnK7jnhhcbTf4c2k12gp7yy6oA6gGSQCGI9f9VUvMeQFAOI4FtSROkZZQehB364P3qz7KsndKJaxdRnRLsaUYatQV1/CACAAegEGIq14iyRc1mLHEFSqtP/hr0gkasGDJnaffEcEsbT2OuORNUzMcr47vRlWVhvg6T7H9PzqwApXNOMFtovp3LwDM/wANpJDZJwZEjzB2kGq1OfWCwAYkExqghR7k9K78eVaE5M4smN6mootFFLC0LeQCMg5BGxB2p4LWtmVDemj007po4qbHQ1poqe00dKx0c7jFar9nFub9xwCdKRiI8bA9f+386w3D8x1hfA2YkHG8ZEnIz6V039mtn+Fdf+Zws+iKD9PH968+WSMoujuxrzB9tntCJ1d620k6QJzhvPyHlWL4hsf0rV9uLs3lGMIPuSax/FWx/wAY/KlD0hP1EK/09x/WrXklub1pdyXTG5I1CflVO6eIZO+3+9aDsmoPFWVH84OM/CC2fpSZUTrLXQfL2OPzpQXyke1ILg4P36/Wld0OmPY/WsTYWDmlE00oPnPuP6UZc9R8xn/egBjiOXWn3QT5jB8+ntVBzXsVauiIVvR1B89iMitMHH94pZoA5jc7GcRwp1cJdv2PS2xe2fdT+tP8N2v5jw+OIs2+JUbtb/h3PmIg+wArpFMcTwiP8ag+4z9d6BmX4Pt7wHEfw757ljunEroH+o+H71mu2/GcNbZV4WAzNDODqtiZ2BOTOJBgZwem05n2RsXRECPJgGH3rG81/ZhAPclkBnCNqX5o/t08hWmLJKD2ZnkgpIxnG8u4hj42NwAgGPWD8OB1HSum855JY4iRcQGJg5BnMQywflWJu8HxXCAtct27qrktJS4oUb6XkGB0WuiO205nc++T+ddcMrnyeflhLGYvjuxwRALYFzQDpF0xuROVEH6fOqHiuF4hBF1l4dZjAGfZtvoa6TezsaYvICIYAg/T5jatVEzWZ9zl6dwDhbl9/Myf7+hqavfsMBLK/Kf7+QrWcXyNCsWj3Z/ygRtGxERttWf4ns048V1nux0Wfsu/yFPT75/Y0jNMqbiWQZu3WunyBkfbb607Y4lv/IsR/mYfrj86TY4hcdxYJPRmH65/On2t8Q3xOtsZwN/Pcf1pP5/v9kUvkV3N7N3wtdYGZgDpOeg9Kb5P/jJEmTEKASZBGzYI/SnOP4e2okXC7/X38x96h2WhgYBggwdjB2NXHj2iZcnVexbvpvoq27tsFC9rIaWUglQ3iXCDwGY6YIjQ8OAVIs/xLf4+Gu/Gv/aTkVlOy5H7x/i93qtnu3DB1JRgdIbfT4mkN12mtZxZMj96Qqw+HibX5tGRXNNeavf9/lubRe1+/wCvz2M32g4eyz29Qe5bIKPZIbvUEggLpIYwSCsyJArJcOLAcKi3blssy6gRqAzoMac4IbYfKa3vam3d7pLnhud26lL9sDVvA1CQZkj4TOOsweccwfu+Jui4yvLau9tqNDahPjDA6RMSDsQalxTK1NLY0tkXuEVbgm7wzzBiIyRsfgM7jbPzrRcDxSXV12zI29QfIjoaidmTqtEBoOvRF3xWbiN44wx0t4yJnMEezvActsW7rMitaukeKyxYETk6fwOuJkTFLHNwlpfAZIKUdS5J+mj00uKOK6rOehvTQpyKFFhRyNuKtyQiiZySMZ3ifP71vv2d88VFa1cBXUzMHI0rqAAcZ3iFzneOlcsuoINtMFDnoBpB88wTPSZIkDAq+7P29fd/vVx0th1ULB8IcEBgxMqNRExAzJjevGc5NnfFUartTxytxF0llhSoJ2iAFzVDfuBhIIIM7ehiqdhoclybqlvBqEAickjVGqYznIHpVnetLA0gKIxp8ON+ldGOVqjNrcjFZYeVarsKoPFpidKucCY8MdPf71lEt+Lqfc1t/wBnYHfu0/DbIwP5mXy/7fvTZcToIuAnceoP+9LCDpim0uAncf1qm7Qc/t8Kyobbs50mEBACsSsyPIwPmKxujUvlFROac0tcOhe6wAET1MFlUY92A+dc353+0YOoFiVKuCDOpXCgj8MEDVnSwE6MxNZbj+05ureOvS166rNbCKxZ4MEvKkhSABvHhxiRDyLsKzofNe2l2zcabKNbMFQTDhSMSAxLYV2MDEj3rQ8l5zbv6UBPeaAz6UdUkjJAadIJmFJnz2NcjbjEDLeLo9y4iambvCYUhYaWUlpUz4mnSWMVTcJ2kvKxdXaCdWkNADQIM9fhUkYnPmTU62FnYeP7dWrd+zZUau8aGdoQKpUFWA3bUxCjAmGicTp+E4xbi6kOpZI1DIkYMecHHyrz+nNm0qLoliQ8tq1HynoQNI+u+DS+X9oL/Dv4SutfgDkEKWYyQjEBZLDJE7zuZFlFqPQoYHrR1yPl37QbluO9ui+izOkATAkSz+eRgYx0itlyLtvwvEDLdy8xDsApn+VtvkYPpVLJFjtF12gthuGvyAYtXNxP4DVDaHgTP4V/+NafirRZHUwQysPkRFZPlz6rVtt9SKwPmGUEbe/2rt6fucnWcIcup/ft/wA1F0H8qma/Xz++aaYnf0+8V1pnntERh6f3vSDg4NSnH6029ht9Jg+lWpCoxnH8i4+2P4iqi/zr4liNwcx84qoucLbGbt4sfKZ/rXShz3j7BJa0l+ySdODacLOPEJRsYzpPn1qJd4vlXFN/4myeFun8VxBbBM/+os2m/wDdnP0411FOmq+h6bwWrX7nOOLu2dBW2hnHiPoQfMwKrgK6af2fMjLfs8UL9gaiyPBBRkKmNPgbB8h5+lZrtdydLSq9tdOpiCBMbSDHTbp5114skZcM58kXF0y25LfUXOHe6moOAHXTpch7RiCPC6g6SNiAPcVvODUxPCXQ6dbNzMDyE5H5e9c55BxLLatXEmUe3hX1CVujDK3+GW/y9Gk4roN+5aZv49puHudLiyAT5yN/f71jlW/v+PsXje3v+fuRObJaNq6Iaw+ks1ptJR9PigavD09K5vz60bd9H0CwLluNWn+HdKwCWXdZIIP1kzNdbuJdKQwTirR2YRrGNxvJ+9cp7UWlQWvE63AzDu3XTa04Xw6TpByZ04MjG9TF2vf/AH9S2jU9iuIMshZF120OhhNtih0kMSA0kFYYz8O52F/zhYRd17plbu3yQAdJ7toOpfFtuPSKyHYh3V0GhUBZ0KvrNsq6lxEyFlgvl8+m54qzqRrUaZBizdysxvbcg/TNQ9nYR3iNxRxSeEua0VvMCffr95p6K3szob00KcihRYUeerPEqsBTJnf0Pp0P+b7Vb8u45XOoN3ZBGltGrRpB0xMk5PxRjO+Kz/DsHgAAQTOxLT5ECI/rVxy7mdyyT3bsOjAkeJW8JDbgiMRXjtI7WOLbUELcDFRpkArEZA8pGdv61dJcUqNEADHtHvVVYvqxBuaJOSWGWkGF853xMYGMTSeD4vUxAWBnbGOhPrgCtMbpktFrZWWM5rffs5ZQb5MSBbA+feT+QrnvDLvOcmuhdj+OTh+Ev3rkBVbMRJ0qMCT5sAPetZvYqJrOYczs2UL3XRR0kzuQBgZ3IrjXOu2d5WZLJDIoYAkEnSGlTEDSQAPF5DNTuZ8w757rcOLItcSG7y1d7k3dXdkgpBJk+BgQT4iAfIYPjILMEMZI0rLBjJmDsViOp23O9c8mU2WHIbSPft94dVuVldIhjALAjPhAnOMDMVK55wpPFkqVhmy2pVwxViT/AC4MGYj5VQfvDIZBkYIOomIHhgzMgCIO0QdqsOF51cDa2Be8SWR4WCwG50jUMLHhKnbyFTRJP5jyhLRU973qIqOzI8i4SzqBpkZAkRgxqzhjTfMePF67ruanWXCkMSYnEF1G8DxFSc5k5MY8b3xlrZIZdLaFOiAAcQAwgaZkxuR0NJTnOoKmgBNTalDOFYTq2G04krGAowBSqxjnHJo0AwSobdseFicQOs/byyYwvHT5iTh4MnMNA8iR9eo2jJxOotAVdRGDJAHQAtOAOh6AVNQ4ggkEjQ41b9BE59oOwjBk5yVENDNq4xENABVoEgZgSSIkzjy3qbwKDUpJMZJA6D06blgZ+p6saWA1TMxuuwydz0jyj5UOHYwWIXrOcepGdvTb8qh78CZ3LsFx63OGCC/3joIKsFV0GQJA3GPltOKicLybjOHtW7YS1eW2ipqS4UchECjwOsSYP4xXKuXcyezdS5aIDpvOqIkYncqdjGK6VyvtsqOycZcCXDGlFKBAYmNUjxyIII3EV14OoaQOMciqQ/d4srHfWb9qOrWyy+Xx29Sxnzo+H4y3czbuI2DIVgx3jYfOmR+0hFvG26QJwZgxAM6WAxEkCSTiAZxf8MeD49NYSzdInDKBcU7eIEBlP5jIkGuuPVWYPpIvhlaVj1z+lOHiMAHyH9+XWm+d8ssWNC224m2zkwqObpEIT8F3Xj4RAjf65Bu0rW2hoZBjU6m0x8Q33AI3gDIIq31ONeoyfTzjwdS5O82l+Yj5mk8ZyaxdnVbXO5GPrG+/Wstybtcn7sH0SBd0tDIdAOZkkSph4PUwOtX3C9pOHutptOWODsQIaYy2PPG+K5JZIuWzO/H6VZTcR2HS3LcNeawWx4W0ajkkEDwNOcFfOs52h7Occbehwt1QysGC6WxqXJWVbfyWul8dwguppfbfGOhB3kGQSPmaj8DwBtH/ABHZY/HuMKB8JCkY6ia0jNx3TCUFLlHH+W2SLNy2+hHQsBIhlLoIYOCQckwOsdJroHL+0Lsi94qXFZVJU4ORMTsYqB2lXRxrwSO8tWm8K69RBuIdY0mBAXMipHZ7nFhuHt27ltX7sFNSEMYtkoCYMiQoO/UV2WpRTas49LjJpOizsGwxmzcbh3PQ/Cfrj7/Kuf8A7Qle2rWiUIa9raLZALaCQQ0wfiIMDy9633/T7F3/AAboB/lf9Jz+dY7t9ytrVtgwAjQ4jUAYJU74YwdsMPUUR0t1f68j8y7fpwZzsffywIkIUuQfhhHBIkGQDC+YEZGxHYFI+AHH/o3/AP6NXEOzRA4gKdmDqcKcaZ/FgZAzI9xXaOVXWu2bcsl7wrqRyNasBDw3UhpE1nPYqIxy5dIZCIKOw0zJUTKg58iPL2qZFMWhF110ushTDkmPwmCSRGPSak1aewqExQpVCix0eZLfGOrbfCGAmNW53YCTBgY8o9amXPFbLZJ/F4ZkEAbz0EQPSqlzbglJBGAS/XM9MkjHTE1PtcyHdAT4g04+UkxuP6V5rOpkrg+IgAEjG0idjIkR6fb1qzW5JlAQCfEWImdpx51lr/E5wZ8upEmevrR8KxJ6n0kjr6fOmkDRoNd5jk4BxEAn2+9T7PP3S29ttWlw3hhfESEUC4RHhiY9T5EioZtHTg7iDP8AtUK7w7KRv0jG0nPt71UgRYlOHWy3eaheIAQTMsB4iSDAT8OmCcDO8VhuyNME6hCamGFBJnpJ3g+4AnZfERqgg4GTPXeZH95rZcn4jhV7i3cskaLd5Lysq6nuu1rSXUiYVVuCenh8qzGc+ZjMzpgCMz8OAIHXHWKeN86NMxpMiSWVtJzgxmD+kVqu0HK7S3WHCghmVu9gMADcAMIDsIJ6CNXWs1xnAdyAHwYOBJmfhIJAkR0GRjFHIi7vWrbWUtqt03iAFKaNJLRFtxoViWIHUwSDJnGe4iJ0r4QNwRBnr6z0+3Sk2Lrie7JBEbGTE4PUjcDEbedHxnEO5hiTpmfRmiZJkkmATJ3PToUhixwxkMPPECPeYJIHkak3mSCFOfddOcEj+/0FROHvEKABJ9gFg+0E7daDWx1P0A67/Y/cVLQidavsx0sAoUlZJPSZkQTGJNOsJBIJEkSQNQA8wBvgCox4dQRpY6fwhoAYeLMnAkqRB3IMdYRbVwAekiT4QBmDgwMkis5QJaLW1YhgAxkwQhHw7xkwNpqJxCugfSpETHmA0jJ321bE+vWlWeJUqZksDliVyJgqdIBknzJ6R51FPFm3cYWmuDG8wSArDIGD4R+c9ZUE7EluSrAaAXKkMkhRLESdjIxODImKseB4hrbGIWVMRPwsvnvO8+onNUyI0ySIJw3yx8InPT+mal8ffulkBJYAAAgsQw/DpgyYU6fMAR0iqasZcX+feEIXuDImQpaADs0BicL6fEczFNcLxiMrhyolB4mUloXUUCrsN4JETIyMznCZHxhsjxSIAyMg7Z6+VO8Ko0yYEkwdQJlRI8IOASYnrmMjJpCjSLxQM3H8ZMKdlMKAJmCVbHQGJAmJm04TjUtMjNbe2wUAkrIYbDT5EDGDO+RWSUgt4gceHqZgYmWyZG/+b2qwscwZR4WIY7QQRuBkMNo3H51DtAdn4XtVba0rqCwjxQfhxkt4QMeQnenz2hBWbdssB8XiAK46g/kYPpXGLPGLbXJZuoKvCqykadjDCST7n6qt8zvaSoeEOCAZBAkxnPt/3H1rRZ9tx6zoHaO+bvEWHFspNu8pLMFbD2mWNJOofERODmonKeCR1uhkBZLr+lwa1VxJHXxtkE9OsgZvh+f3ZRXVSVIiR00C2YUESYG2MrQv9qBa4gpbKpbc22nICwCrysbER8xPnXTHNGeOu6ZEf8l/I2D8BHwXHX/K41jqYz4vLY7CmeOsnQRfAe2QRCOQWXJICNAnE4M7xWVftNcdypZptklO7Am8EJK7SIiDjePWrZe0N5jpFrQSVglwJVZLltSkafXBzgnMVDNJOmyp441aRh+BuBb6sMabixqMYDD4j0xvXYOS8Mhtle8KsruIYKBBOsRpwBDD+grmPOWP7xe70WrrOfEV2JOZUkY3z/xWp5Hxlq7cuGGUlLbGCVOpQytISFIjSQI/QDV5UYrHcjZvYdbiM5DCGUNIO41QDE9PMfOpcVl7fGlVW4HLAwQrALJE9UKjI9PI1nLnbziMrFpYndGZlgkQZYCfkNqammNwaOlRQrM8Jz8XEV5EsoJw+8eL4XjeaFGtBpZwrhOQcVd4Zr9q0zWdWiY1HwnUYxgCMmR9Jp3iOVO58JUDxYiNJDsCsR6A+QmPU3NrnnFcOti1Zvsls2jcYW4A1PcuYYxOoQPkBS+Y8yuXWL3W1vABY7mMCYG9cyTOllRxPB6AAGVshtMQcRgem9Shy+2viC5Hrt8qTf4nSSTG0DG/i6k5G1IN4yfPHX5+XrVIkngmN49qes8O5aFLRA1xuVJBE48029KgW7hPlWu4QFbii2bSeBVafEG1lgSZ2IDAHy0mKmTGkQRyVrjwA7EfCNPibpspOYkzJAjerBuAPDX7i3Wd2NtM/wD5HNzSGnOFQefxCtnc5e6KDdNrRcurqVQVQW1RjjO3gDEx0E7VlOYcXr4q+1sWjbQqoUAlZtouVBjUSTG3r61k92VRVrZuJOvJk5mTPxPOPMn7+tMd0HnVmekSI6YJz7VI4/w+AZIJLHaPTrJ6H1+tMcF3jFgiwQBqMthB8RMbdP8AnfTsRRmuN4RLLFslSDGo5LhBrBlRqBOR5ZEnemgNGGYgTvAJycz08sHyrY9seSNb4RXuLtdRVMnPhMrDZOxOBgs1Ze9wulHnMK28SCB/tU8jZFtGUOkAgDxHboMH1ny+8Ve8qu2iptXbesMRDIv8RGkSQRuMbHzPnBifuq6PhyYiT/LGogA7wfbPrV32c5UjXB3gZXBQoRpkOHVkZgQARsIJySvsRghXNuQ8OgS5qLq5gqGVipZTDQ/ihQFkkfhPQgjIjifhUBdQLh9UFpDmPFsxiBI8sedPXAQboJJwwMk7Fh+lUoWSZOATHzP+1KkxtWX/ABFxrQ1QBq+EHxYIMgxhhtvTt/hX7rUFVhcGNOkxqOTEHIIII6Zql7pSQZBkSYHXb/etVw3FKOHsIkaoPeYY+I33UTmf8Nbe0dOtJQS4J0ldy58qHQaCp0mYMSMz4oJzPypV7hdDsjaZcB1QAhgCNU4BAjOZ2G3kdzhma3bZTlVUQcyCpD6QTvOwjPh2mnIF6wt1rlw3HYyYGSGYBWES5IGr4vIdMjiFFHxBhjobaPPYj6YwN+vWp3KyzEAFVWdpPU5A0gmdztAg1Z8n5OpvOL+6hdYDLIUqXkYOqdKggbagP8wm8ysA3TEArJOQCpJJ+JmJOSNycE+pI/gBS23mY2BOnw5g4Oxy20ip3dQMtAMDGQM5nxYIgYzv0ocYTYZXVQVGpihOnwlrBUwDky+/tjzprnM2M6dMEzA1YzMZO39Kh42xOJe8Syq4CMWECDtMiTgfCPST/Rm3xBJwYxInUCdQ2+HBMb7euKkcr5Qz8OeIcwrOVXMy3WMSI8ic+Ij4SK1vLuzNk2jbYkXwLjMxwqoU122JYEaTAEZMODis3iYtBmhdD6ZcyYJEjC4JHpjEmdzVfzG2bgAY6nWIBkQAcjO00vmdwISn8Md3qJZSRr04MTPxAf7CYppbo1JqPheIeJIgasgzB8QkA9RtNEccoi00FYFtW30qxBzMAK+oqQcmSAIHlRvdJdilxwB4Q2kjwgro0QfKcGANI84pnj+Ba04ZpCPJSfgOksDkEwMN707xfCXbM6l0BSB4jBJImIO+T0nAnpW25e4/x1y3cYFScqJOBqY5YxJjPqZ/Kx5ZzHSU1J4VRlGNM+JXBJidwPPp7Gia4QoafDqiYMSoBYeWzKfnvg07avQCwjyg58p/s+VVbEaC/wBooUhS2pSV0xvOZUicyCwLDdjiAKpu0fNzxLpdZQGYMp0mZ8RgkmCT8Q22HWod20zEsss8z1nYk4BztPy9YpkNLEbSBB2Ol/EInGQfzpqTRVlvwnbJrKC2odgs+LUBMkk40nz86FVPcoMZx/mb9DQp+ITSK7lhFzW5Md3b2wBgYiesA1XPzRyMwZ3wKm8v4WbNyCM4GQMDf1qD+5gZJmqZRJa8ITSMtgk9SCPtmgl4lj7+XpHT0FIfhG0gjYTEEGPxZjb50jhpwfOlsBc8E4lZMyR+db3kd23dukqyppVfjbfVriB5g6vKJrAWeMLaQ7NCiB1gRGJ2FSOH44gnxHMZ9vlPU1DbKVdzq/aXjFurw1q24xcMywyq2LoM58yo+YrHcLxttVYlkBa7dCgENgEAHzg9Dn4fac/e4kalIdzAY5MeWAdXWqy6SZIIEHABz8qSG2jVcfzvhrbAuzXviEJpA0hFC4mBnVseg9qHJ+1VrvLjMr27TgKypoDkKRABe4D1BMnOk7xWLaxmSZJ6UQZhtP1qiTqPbjtpwnGcGeGtrdDE2yjEW9KkEEzpuT8OpcAwem1YfnPMFPejSQTOwEDVtGds7VT3NRPXzzNS+bApebRqAhN94NtSfzmjgb3JNnmSEnVq2hcHokifLxE/nmlNzJbly0bUqqBdfxCTrBJIGWxOB0xneqxLgzM5+mT5ZIpQcrMKCDifiA6SPI+9JsIy0uy2FkkaiFXWsgF0ncb+Mxsd/KqRLZ/iEBoUk7dC4AJj/uA+dWHL7Jdm8JzbumM/ELbFP/60/Kk8tDMXt9XRwRvPdjvSPf8Ahj/aixWVv7yVY+EnafvV5y/jLRCaiylZLgiQQGLQsEZIlc9SDMCKrOG4LUSf4gGIYAkCJ36EbVZ8JwDie7PeFgyQUgzdVrYMkYMsCM7xQ5JAS+H47w2tUtpIVlDDWUGsk7xvHXr86c5ZxZ70qUOg3FcBQqlWuvbts0/Mgf8AcehNSV5TfYjXateERhwhb18OJpocN+7sr3lCJ8JJdXzFwoR4RsSD1iJ6Vn4vYmmDmXEXVZ7lpHAvC0HMK22rVJViNvvNO8t5mlskOjlgeqjT7/ECNzg/aBVbc5vcLk2uHcoSRKq5kdCDGkT5z51e2Ll5FAsJCuNX8Q+ISSNLzEEQTjo4zmtIbrzNIHZS3+I7y24Ms72+HzgjVa8NyIOP/Lk7mNqqW5aw2Ckn5ET5zGPWtja5RlSe7SV8YUEEEkSpyQIPUelPNy+3KnvmOkiATqG53B8Xr0FZyyU6Q7ZVcDzBbSLbcEqH1xpLAEJcUAQPN5+XSm+B51f7y4dZNtx8LIVBg29TRpgH+GMjaT1Jq9bhrQaSRMEdIyVPX29oJpSvbA+MD3cCJ9sVHjNITZmuM4O7d8aaCJInUNSA74nYRvEkE1D4rllwtbhzqRFSG1kymAcLCiMQf1xrTxdjq1uTuJWPc+sT086U3FWoybcT1MgEREQRtA+1HjsWtGVvXb9wW1uuLioCAgUEKCGEjzOJ8x8hVhzFLl7S15mYKZAIhoCWxknoQBnOx3g1bXuPskQXtrBB8JAyDPUn/f50h+a2SINxCsRpIERHX77UeM+yYayv5fyF7yu3eW9OMlrcSFgRFwkGM/D0zUexywwQ5KqQQW0+L4gRCidWwHpA8hN/wfAgoDbtqEIwVwCPXaRj7VLPA3C2ponG56dNhNU898Jgmyn/AOl93wpu275Lgj+CmrvB+EE+DVjJ0iQdRqPZ5ZZPfDvLveBLbKpBPeFpLIfCunOkydszmr+/y4kHxLIGJnT846ewPtTA4Yg+IL1iGA9unvT8SfaI6l8Cs4Lk9sopZwrHJU3LOCTnacfOjq0geS/6yf8A60KrXk+CFTObpicLPTG32pdu0zHaf/aT+VdXsJwyxFq5HXP5AH9RTiJwwE9y858OokH3JbH0NaamaKJyq3yt2yEb/wDWamWuTMROlgZ8gPzrpL8Nw2iVQB5/EGCgfLUT9ql3LXDgL3eknGonB9lPQe4NS2x6Tlh5NcJML9WX86kW+SXf5QI8mH9a6k1iyWBGmNigOrV6lpx8hQs2LbMZVesJqOAPYgz7k0nbFpObJ2ZvOZlZjaGM/RYo7/Zq8mWttnGFbp7kV0e1wVuSNOqdpZjHtBH60bcvtqMoDPqft1n0ooelHPeF7MFl1OGUfIH7z+dSLXZhOrz77/X/AHreLyy3GFBHXf8AMnf0pD8ttbRpImc/cztSr5hRiG7N25yzAdADMR7zj0qXx3KOHIa7cCSczqIE7LIUwo26VsDyu3GFYTsVYyflO1ReN5Jw90eMKwQQJOmP6+c1LX1CkY0cJwayAiMPfV1OZJ8oOKes8Nw65RbIjoWQAkxnJE/lv6Ve8T2C4ZiABdWR0YsPt1+lQj2C4XT/AIl0GYJNwYzkkMFqdFhSG7PDpOsLYRpIk7n2Cjxf8e9H36Zzt0S2D5gjJAkeh64mnH/Z3aMgXbx6gRhpMnKhvf50LfYaymWvv1B1QIJwZBdPrml4QbDX70FidcGZEKvoIIn13AikNfb8JMggjzlSCpgdQYNLtdk+GHxNZboNVy40gdP4Z39CaVx3ZrhkGoFBkH42TI2I7xzPyprFLsJjX7wR1I33DHr6mJpI4rJyMDI0iYA9RjGaS44UQAbJI6q2oyfmfyoK9tfgQkDy/wCIoXTzZLr4jV1z8JNzeREKYOQdSxj7Zpu9Y7wAM/EHeC17UBGDjUSOnSnLvOVXHcr7sbIP1yajnng/AgP+pvyAFWumkifL8RluzonDEeZaT+S56edROJ5WVBYXEaPwrqLbeWn5b1PvdoLwybQxsdJxUa52pukzCE+ZDT9dVWsE1yx+Qrl5fqK+I+KcsukYxuTB96P/AKWSJyIMbz8/CCamN2ju+Sf6P96Zuc7ut/L/AKF/UVqsYrRX2+Fg+OT7SD6UteBQxGueuw9oJp5+aXT+IfJVH5CmzzC5/O31NXpEP2uWNA8I9ywH/wBhT45QQJ0D5AMPqDVaeJc7sx+ZP60h3J3JPvRTHsWHe3Le5uKNsFlFD9/MRrf/AFVV6hQLCnQFk3GufxE+mGpm5xDEZKAegQfZRURr84potRSC2PFh5/Yf1oUxqoUCOnTStVChXKbh66GuhQoAGuhroUKADW6RsSPYxTtjXqIUlWAnBI/KjoU0Kwm4h1kap23E53/EKUOYXZnWc49CPbaioUBYZ5hcwPDjIOhJ+RiRTqc2fqATG8uPqFYKfpR0KAEnmTdQvp4VMeo1qxBpxubt01Ax/Owz66IkelFQpgCxxoIAfSI6lDckzudTxOfKhebhyQSbjFcjTbtIPmP1oUKAHOH5Gl0ak4UN/me8cEjGARNN8X2TVQWdeFtbwRbdiCMn8XT50KFWrsTiih47liAE/vTNthEZB9xVcnKe8E2kN31e4w2MZBPnRUKvxJIylFWGeR3l6WE9QpY/cVDugLh77k+SDT+lChW8XsZtbkNuKszi2zH/ADuTk/Mip3DWbrfClq2POM/ac0KFKDcnRM/Khy7y+5E3LzaeunH5f0qtd+HTYPcPrj+lFQq5KlYQ8wq3xBuYtWbePMKY+tF/04sfGyg+SIB+QA/OhQogtStkylpdIF7h7NojVn31E/aBUTiOJtH4bX1JH2U0KFRPZ0jWKtWDhuXXLuVAAPWf+TVna5AQJYk+xAFFQpxiiHJ2VvGWLKEiXLeQj8yKrnoUKiXJrHget8DcYAhcHbI/rQoUKrSiNb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58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4330700"/>
            <a:ext cx="28067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275" y="2889250"/>
            <a:ext cx="344646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90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IC</a:t>
            </a:r>
            <a:r>
              <a:rPr lang="zh-TW" altLang="en-US" smtClean="0"/>
              <a:t>製造過程的汙染</a:t>
            </a:r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4259263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從上游的晶圓切片、打磨，中游的拉晶、切片、蝕刻等積體電路製程，到下游的晶圓切割、導線電鍍等晶片封裝製程</a:t>
            </a:r>
            <a:endParaRPr lang="en-US" altLang="zh-TW" smtClean="0"/>
          </a:p>
          <a:p>
            <a:r>
              <a:rPr lang="zh-TW" altLang="en-US" smtClean="0"/>
              <a:t>由於產品類型和規格多樣，因此製程中產生的污染物相當多且複雜。</a:t>
            </a:r>
            <a:endParaRPr lang="en-US" altLang="zh-TW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5961063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F7020-20F1-4A26-811A-2E297C0A3FC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25538"/>
            <a:ext cx="2905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544763"/>
            <a:ext cx="2905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3973513"/>
            <a:ext cx="2943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75" y="5429250"/>
            <a:ext cx="2943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592241" y="601735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AAB0C5-2ECE-42D0-875D-25190AC14D1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54088"/>
            <a:ext cx="790575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892032" y="628570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這麼多種的廢水</a:t>
            </a:r>
            <a:r>
              <a:rPr lang="en-US" altLang="zh-TW" smtClean="0"/>
              <a:t>!</a:t>
            </a:r>
            <a:endParaRPr lang="zh-TW" altLang="en-US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12875"/>
            <a:ext cx="48323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內容版面配置區 2"/>
          <p:cNvSpPr>
            <a:spLocks noGrp="1"/>
          </p:cNvSpPr>
          <p:nvPr>
            <p:ph idx="1"/>
          </p:nvPr>
        </p:nvSpPr>
        <p:spPr bwMode="auto">
          <a:xfrm>
            <a:off x="107950" y="1052513"/>
            <a:ext cx="4311650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氟酸系廢水</a:t>
            </a:r>
            <a:r>
              <a:rPr lang="zh-TW" altLang="en-US" sz="2400" dirty="0" smtClean="0"/>
              <a:t>，主要成分為氫氟酸、氟化銨，是由於蝕刻氧化層所產生的廢水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酸鹼廢水</a:t>
            </a:r>
            <a:r>
              <a:rPr lang="zh-TW" altLang="en-US" sz="2400" dirty="0" smtClean="0"/>
              <a:t>，主要成分為鹽酸、硫酸、硝酸、磷酸、醋酸、氫氧化銨和過氧化氫等等。主要來源是由於清洗矽晶片或原料、工具、操作臺等等，以及封裝過程之中電鍍錫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有機廢水</a:t>
            </a:r>
            <a:r>
              <a:rPr lang="zh-TW" altLang="en-US" sz="2400" dirty="0" smtClean="0"/>
              <a:t>，主要的成分為三氯乙烯、丙酮、甲醇、乙醇等，由晶圓清洗產生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研磨廢水</a:t>
            </a:r>
            <a:r>
              <a:rPr lang="zh-TW" altLang="en-US" sz="2400" dirty="0" smtClean="0"/>
              <a:t>，主要成分為矽，是由於製造晶圓之研磨、切片圓鋸割製程等等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334D1-0521-49B4-89E0-CCD2AD0E007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/>
          </a:p>
        </p:txBody>
      </p:sp>
      <p:sp>
        <p:nvSpPr>
          <p:cNvPr id="38917" name="文字方塊 5"/>
          <p:cNvSpPr txBox="1">
            <a:spLocks noChangeArrowheads="1"/>
          </p:cNvSpPr>
          <p:nvPr/>
        </p:nvSpPr>
        <p:spPr bwMode="auto">
          <a:xfrm>
            <a:off x="4419600" y="5673725"/>
            <a:ext cx="4116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2013【</a:t>
            </a:r>
            <a:r>
              <a:rPr kumimoji="0" lang="zh-TW" altLang="en-US">
                <a:latin typeface="Calibri" pitchFamily="34" charset="0"/>
              </a:rPr>
              <a:t>看見台灣</a:t>
            </a:r>
            <a:r>
              <a:rPr kumimoji="0" lang="en-US" altLang="zh-TW">
                <a:latin typeface="Calibri" pitchFamily="34" charset="0"/>
              </a:rPr>
              <a:t>】</a:t>
            </a:r>
            <a:r>
              <a:rPr kumimoji="0" lang="zh-TW" altLang="en-US">
                <a:latin typeface="Calibri" pitchFamily="34" charset="0"/>
              </a:rPr>
              <a:t>揭發日月光偷排廢水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後勁溪汙染下游農業漁業都受害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最後我們全體社會都要付出代價</a:t>
            </a:r>
            <a:r>
              <a:rPr kumimoji="0" lang="en-US" altLang="zh-TW">
                <a:latin typeface="Calibri" pitchFamily="34" charset="0"/>
              </a:rPr>
              <a:t>!</a:t>
            </a:r>
          </a:p>
        </p:txBody>
      </p:sp>
      <p:sp>
        <p:nvSpPr>
          <p:cNvPr id="7" name="矩形 6"/>
          <p:cNvSpPr/>
          <p:nvPr/>
        </p:nvSpPr>
        <p:spPr>
          <a:xfrm>
            <a:off x="2369727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9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電子垃圾</a:t>
            </a:r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124744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Electronic waste, e-waste</a:t>
            </a:r>
          </a:p>
          <a:p>
            <a:r>
              <a:rPr lang="zh-TW" altLang="en-US" dirty="0" smtClean="0"/>
              <a:t>電子垃圾包括各種塑膠：環氧樹脂、多氯聯苯、聚氯乙烯（</a:t>
            </a:r>
            <a:r>
              <a:rPr lang="en-US" altLang="zh-TW" dirty="0" smtClean="0"/>
              <a:t>PVC</a:t>
            </a:r>
            <a:r>
              <a:rPr lang="zh-TW" altLang="en-US" dirty="0" smtClean="0"/>
              <a:t>）、熱固性塑料、鉛、錫、銅、矽、鈹、碳、鐵和鋁元素。少量元素包括鎘、汞和鉈。</a:t>
            </a:r>
          </a:p>
          <a:p>
            <a:r>
              <a:rPr lang="zh-TW" altLang="en-US" dirty="0" smtClean="0"/>
              <a:t>在發展中國家，電子垃圾造成的環境污染威脅著當地居民的身體健康。</a:t>
            </a:r>
            <a:endParaRPr lang="en-US" altLang="zh-TW" dirty="0" smtClean="0"/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883A97-7C09-435C-A0E5-BF12499E638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/>
          </a:p>
        </p:txBody>
      </p:sp>
      <p:pic>
        <p:nvPicPr>
          <p:cNvPr id="39940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006975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4652963"/>
            <a:ext cx="189706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圖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016500"/>
            <a:ext cx="27003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37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影片欣賞</a:t>
            </a:r>
            <a:endParaRPr lang="zh-TW" altLang="zh-TW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ea typeface="標楷體" pitchFamily="65" charset="-120"/>
                <a:hlinkClick r:id="rId2" action="ppaction://hlinkfile"/>
              </a:rPr>
              <a:t>電子產品的故事</a:t>
            </a:r>
            <a:r>
              <a:rPr lang="en-US" altLang="zh-TW" sz="1800" dirty="0" smtClean="0">
                <a:ea typeface="標楷體" pitchFamily="65" charset="-120"/>
              </a:rPr>
              <a:t>7:47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ea typeface="標楷體" pitchFamily="65" charset="-120"/>
                <a:hlinkClick r:id="rId2" action="ppaction://hlinkfile"/>
              </a:rPr>
              <a:t>瓶裝水</a:t>
            </a:r>
            <a:r>
              <a:rPr lang="zh-TW" altLang="en-US" dirty="0" smtClean="0">
                <a:ea typeface="標楷體" pitchFamily="65" charset="-120"/>
                <a:hlinkClick r:id="rId2" action="ppaction://hlinkfile"/>
              </a:rPr>
              <a:t>的</a:t>
            </a:r>
            <a:r>
              <a:rPr lang="zh-TW" altLang="en-US" dirty="0">
                <a:ea typeface="標楷體" pitchFamily="65" charset="-120"/>
                <a:hlinkClick r:id="rId2" action="ppaction://hlinkfile"/>
              </a:rPr>
              <a:t>故事</a:t>
            </a:r>
            <a:r>
              <a:rPr lang="en-US" altLang="zh-TW" sz="1800" dirty="0" smtClean="0">
                <a:ea typeface="標楷體" pitchFamily="65" charset="-120"/>
              </a:rPr>
              <a:t>7:52</a:t>
            </a:r>
            <a:endParaRPr lang="en-US" altLang="zh-TW" sz="1800" dirty="0">
              <a:ea typeface="標楷體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ea typeface="標楷體" pitchFamily="65" charset="-120"/>
              </a:rPr>
              <a:t>大愛台</a:t>
            </a:r>
            <a:r>
              <a:rPr lang="en-US" altLang="zh-TW" dirty="0" smtClean="0">
                <a:ea typeface="標楷體" pitchFamily="65" charset="-120"/>
              </a:rPr>
              <a:t>e</a:t>
            </a:r>
            <a:r>
              <a:rPr lang="zh-TW" altLang="en-US" dirty="0" smtClean="0">
                <a:ea typeface="標楷體" pitchFamily="65" charset="-120"/>
              </a:rPr>
              <a:t>毒系列</a:t>
            </a:r>
            <a:r>
              <a:rPr lang="zh-TW" altLang="en-US" dirty="0">
                <a:ea typeface="標楷體" pitchFamily="65" charset="-120"/>
              </a:rPr>
              <a:t>：</a:t>
            </a:r>
            <a:r>
              <a:rPr lang="zh-TW" altLang="en-US" b="1" dirty="0" smtClean="0">
                <a:ea typeface="標楷體" pitchFamily="65" charset="-120"/>
                <a:hlinkClick r:id="rId3" action="ppaction://hlinkfile"/>
              </a:rPr>
              <a:t>徒手回收電子垃圾</a:t>
            </a:r>
            <a:r>
              <a:rPr lang="zh-TW" altLang="en-US" b="1" dirty="0" smtClean="0">
                <a:ea typeface="標楷體" pitchFamily="65" charset="-120"/>
              </a:rPr>
              <a:t> </a:t>
            </a:r>
            <a:r>
              <a:rPr lang="en-US" altLang="zh-TW" sz="1600" b="1" dirty="0" smtClean="0">
                <a:ea typeface="標楷體" pitchFamily="65" charset="-120"/>
              </a:rPr>
              <a:t>6:58</a:t>
            </a:r>
          </a:p>
          <a:p>
            <a:endParaRPr lang="en-US" altLang="zh-TW" dirty="0" smtClean="0"/>
          </a:p>
          <a:p>
            <a:r>
              <a:rPr lang="zh-TW" altLang="en-US" dirty="0"/>
              <a:t>討論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這些汙染的真正原因是什麼</a:t>
            </a:r>
            <a:r>
              <a:rPr lang="en-US" altLang="zh-TW" dirty="0"/>
              <a:t>?</a:t>
            </a:r>
          </a:p>
          <a:p>
            <a:pPr lvl="1"/>
            <a:r>
              <a:rPr lang="en-US" altLang="zh-TW" dirty="0"/>
              <a:t>A</a:t>
            </a:r>
            <a:r>
              <a:rPr lang="zh-TW" altLang="en-US" dirty="0"/>
              <a:t> 不良</a:t>
            </a:r>
            <a:r>
              <a:rPr lang="zh-TW" altLang="en-US" dirty="0" smtClean="0"/>
              <a:t>廠商  </a:t>
            </a:r>
            <a:r>
              <a:rPr lang="en-US" altLang="zh-TW" dirty="0" smtClean="0"/>
              <a:t>B</a:t>
            </a:r>
            <a:r>
              <a:rPr lang="zh-TW" altLang="en-US" dirty="0" smtClean="0"/>
              <a:t> </a:t>
            </a:r>
            <a:r>
              <a:rPr lang="zh-TW" altLang="en-US" dirty="0"/>
              <a:t>政府管理</a:t>
            </a:r>
            <a:r>
              <a:rPr lang="zh-TW" altLang="en-US" dirty="0" smtClean="0"/>
              <a:t>不當 </a:t>
            </a:r>
            <a:r>
              <a:rPr lang="en-US" altLang="zh-TW" dirty="0" smtClean="0"/>
              <a:t>C</a:t>
            </a:r>
            <a:r>
              <a:rPr lang="zh-TW" altLang="en-US" dirty="0" smtClean="0"/>
              <a:t> </a:t>
            </a:r>
            <a:r>
              <a:rPr lang="zh-TW" altLang="en-US" dirty="0"/>
              <a:t>人心貪婪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這些汙染和我有關係嗎</a:t>
            </a:r>
            <a:r>
              <a:rPr lang="en-US" altLang="zh-TW" dirty="0"/>
              <a:t>?</a:t>
            </a:r>
          </a:p>
          <a:p>
            <a:pPr lvl="1"/>
            <a:r>
              <a:rPr lang="en-US" altLang="zh-TW" dirty="0"/>
              <a:t>A</a:t>
            </a:r>
            <a:r>
              <a:rPr lang="zh-TW" altLang="en-US" dirty="0"/>
              <a:t> 沒有，太遠</a:t>
            </a:r>
            <a:r>
              <a:rPr lang="zh-TW" altLang="en-US" dirty="0" smtClean="0"/>
              <a:t>了</a:t>
            </a:r>
            <a:r>
              <a:rPr lang="en-US" altLang="zh-TW" dirty="0" smtClean="0"/>
              <a:t>    B</a:t>
            </a:r>
            <a:r>
              <a:rPr lang="zh-TW" altLang="en-US" dirty="0" smtClean="0"/>
              <a:t> 有</a:t>
            </a: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5661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513" y="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污染根本原因</a:t>
            </a:r>
            <a:r>
              <a:rPr lang="zh-TW" altLang="en-US" dirty="0"/>
              <a:t>是什麼？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</a:t>
            </a:r>
            <a:r>
              <a:rPr lang="zh-TW" altLang="en-US" dirty="0" smtClean="0"/>
              <a:t>現在</a:t>
            </a:r>
            <a:r>
              <a:rPr lang="zh-TW" altLang="en-US" dirty="0"/>
              <a:t>所做的一切</a:t>
            </a:r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因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r>
              <a:rPr lang="en-US" altLang="zh-TW" dirty="0"/>
              <a:t>,</a:t>
            </a:r>
            <a:r>
              <a:rPr lang="zh-TW" altLang="en-US" dirty="0"/>
              <a:t>在未來會不斷地增長廣大</a:t>
            </a:r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果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就</a:t>
            </a:r>
            <a:r>
              <a:rPr lang="zh-TW" altLang="en-US" dirty="0"/>
              <a:t>好像種下一顆樹的種子</a:t>
            </a:r>
            <a:r>
              <a:rPr lang="en-US" altLang="zh-TW" dirty="0"/>
              <a:t>,</a:t>
            </a:r>
            <a:r>
              <a:rPr lang="zh-TW" altLang="en-US" dirty="0"/>
              <a:t>將來會長成一棵參天大樹</a:t>
            </a:r>
            <a:r>
              <a:rPr lang="en-US" altLang="zh-TW" dirty="0"/>
              <a:t>,</a:t>
            </a:r>
            <a:r>
              <a:rPr lang="zh-TW" altLang="en-US" dirty="0"/>
              <a:t>開滿了花</a:t>
            </a:r>
            <a:r>
              <a:rPr lang="en-US" altLang="zh-TW" dirty="0"/>
              <a:t>,</a:t>
            </a:r>
            <a:r>
              <a:rPr lang="zh-TW" altLang="en-US" dirty="0"/>
              <a:t>結出纍纍的果實來。</a:t>
            </a:r>
          </a:p>
          <a:p>
            <a:endParaRPr lang="zh-TW" altLang="en-US" dirty="0"/>
          </a:p>
          <a:p>
            <a:r>
              <a:rPr lang="zh-TW" altLang="en-US" dirty="0"/>
              <a:t>人心</a:t>
            </a:r>
            <a:r>
              <a:rPr lang="zh-TW" altLang="en-US" dirty="0" smtClean="0"/>
              <a:t>貪婪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/>
              <a:t>廠商</a:t>
            </a:r>
            <a:r>
              <a:rPr lang="zh-TW" altLang="en-US" dirty="0"/>
              <a:t>製造更多</a:t>
            </a:r>
            <a:r>
              <a:rPr lang="zh-TW" altLang="en-US" dirty="0" smtClean="0"/>
              <a:t>產品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更</a:t>
            </a:r>
            <a:r>
              <a:rPr lang="zh-TW" altLang="en-US" dirty="0"/>
              <a:t>多污染</a:t>
            </a:r>
          </a:p>
          <a:p>
            <a:r>
              <a:rPr lang="zh-TW" altLang="en-US" dirty="0"/>
              <a:t>人心</a:t>
            </a:r>
            <a:r>
              <a:rPr lang="zh-TW" altLang="en-US" dirty="0" smtClean="0"/>
              <a:t>貪婪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/>
              <a:t>買</a:t>
            </a:r>
            <a:r>
              <a:rPr lang="zh-TW" altLang="en-US" dirty="0"/>
              <a:t>更新</a:t>
            </a:r>
            <a:r>
              <a:rPr lang="zh-TW" altLang="en-US" dirty="0" smtClean="0"/>
              <a:t>產品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/>
              <a:t>更</a:t>
            </a:r>
            <a:r>
              <a:rPr lang="zh-TW" altLang="en-US" dirty="0"/>
              <a:t>多污染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DD30-27FA-483F-A75A-93261BF7762A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589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10208" y="132073"/>
            <a:ext cx="7886700" cy="1325563"/>
          </a:xfrm>
        </p:spPr>
        <p:txBody>
          <a:bodyPr/>
          <a:lstStyle/>
          <a:p>
            <a:r>
              <a:rPr lang="zh-TW" altLang="en-US" dirty="0"/>
              <a:t>這些汙染和我有關係</a:t>
            </a:r>
            <a:r>
              <a:rPr lang="zh-TW" altLang="en-US" dirty="0" smtClean="0"/>
              <a:t>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857750"/>
          </a:xfrm>
        </p:spPr>
        <p:txBody>
          <a:bodyPr/>
          <a:lstStyle/>
          <a:p>
            <a:r>
              <a:rPr lang="zh-TW" altLang="en-US" dirty="0" smtClean="0"/>
              <a:t>現在所做的一切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因</a:t>
            </a:r>
            <a:r>
              <a:rPr lang="en-US" altLang="zh-TW" dirty="0" smtClean="0">
                <a:solidFill>
                  <a:srgbClr val="FF0000"/>
                </a:solidFill>
              </a:rPr>
              <a:t>】</a:t>
            </a:r>
            <a:r>
              <a:rPr lang="en-US" altLang="zh-TW" dirty="0" smtClean="0"/>
              <a:t>,</a:t>
            </a:r>
            <a:r>
              <a:rPr lang="zh-TW" altLang="en-US" dirty="0" smtClean="0"/>
              <a:t>將來都要承受後果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果</a:t>
            </a:r>
            <a:r>
              <a:rPr lang="en-US" altLang="zh-TW" dirty="0" smtClean="0">
                <a:solidFill>
                  <a:srgbClr val="FF0000"/>
                </a:solidFill>
              </a:rPr>
              <a:t>】</a:t>
            </a:r>
          </a:p>
          <a:p>
            <a:pPr lvl="1"/>
            <a:r>
              <a:rPr lang="zh-TW" altLang="en-US" dirty="0" smtClean="0"/>
              <a:t>做壞事一定會結惡果，不可能不要承擔後果</a:t>
            </a:r>
            <a:endParaRPr lang="en-US" altLang="zh-TW" dirty="0" smtClean="0"/>
          </a:p>
          <a:p>
            <a:r>
              <a:rPr lang="zh-TW" altLang="en-US" dirty="0" smtClean="0"/>
              <a:t>汙染一旦造成，全世界</a:t>
            </a:r>
            <a:r>
              <a:rPr lang="zh-TW" altLang="en-US" dirty="0"/>
              <a:t>都要承擔</a:t>
            </a:r>
            <a:r>
              <a:rPr lang="zh-TW" altLang="en-US" dirty="0" smtClean="0"/>
              <a:t>後果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大陸空污飄</a:t>
            </a:r>
            <a:r>
              <a:rPr lang="zh-TW" altLang="en-US" dirty="0"/>
              <a:t>到</a:t>
            </a:r>
            <a:r>
              <a:rPr lang="zh-TW" altLang="en-US" dirty="0" smtClean="0"/>
              <a:t>台灣</a:t>
            </a:r>
            <a:endParaRPr lang="en-US" altLang="zh-TW" dirty="0" smtClean="0"/>
          </a:p>
          <a:p>
            <a:pPr lvl="1"/>
            <a:endParaRPr lang="zh-TW" altLang="en-US" dirty="0" smtClean="0"/>
          </a:p>
        </p:txBody>
      </p:sp>
      <p:pic>
        <p:nvPicPr>
          <p:cNvPr id="1026" name="Picture 2" descr="http://imgapi.nownews.com/?w=640&amp;q=60&amp;src=http%3A%2F%2Fs.nownews.com%2F14%2Fbd%2F14bda887baed76d66aa9658fdd2978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0976"/>
            <a:ext cx="3996030" cy="2997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s.ntdtv.com/pic/2013/10-17/p3971232a714364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5" y="3860977"/>
            <a:ext cx="4552950" cy="2981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613736" y="623601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6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我能為地球做什麼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41986" name="內容版面配置區 3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減少不必要的物質慾望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少換手機，少用塑膠袋</a:t>
            </a:r>
            <a:endParaRPr lang="en-US" altLang="zh-TW" dirty="0" smtClean="0"/>
          </a:p>
          <a:p>
            <a:r>
              <a:rPr lang="zh-TW" altLang="en-US" dirty="0" smtClean="0"/>
              <a:t>回收電池等等</a:t>
            </a:r>
            <a:r>
              <a:rPr lang="zh-TW" altLang="en-US" dirty="0"/>
              <a:t>電子</a:t>
            </a:r>
            <a:r>
              <a:rPr lang="zh-TW" altLang="en-US" dirty="0" smtClean="0"/>
              <a:t>產品</a:t>
            </a:r>
            <a:endParaRPr lang="en-US" altLang="zh-TW" dirty="0" smtClean="0"/>
          </a:p>
          <a:p>
            <a:r>
              <a:rPr lang="zh-TW" altLang="en-US" dirty="0" smtClean="0"/>
              <a:t>購買環保標章之</a:t>
            </a:r>
            <a:r>
              <a:rPr lang="zh-TW" altLang="en-US" dirty="0"/>
              <a:t>電子產品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19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E30D25-4AB5-4251-BA60-72A2ED510AD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/>
          </a:p>
        </p:txBody>
      </p:sp>
      <p:sp>
        <p:nvSpPr>
          <p:cNvPr id="3" name="AutoShape 2" descr="data:image/jpeg;base64,/9j/4AAQSkZJRgABAQAAAQABAAD/2wCEAAkGBhQPERQUEhQVFBUVGBoYGRUYGBgVFxobGBsYGB0XGBYYHiYeGRkjGhkUKy8iIygpLCwsFR4xNTAqNSctLSkBCQoKDgwOGg8PGikgHyQsLCosKiopLCwpNTAqLCwtLywuKSwsLCwpKSwsKSwsKiwvKSktLCwsLCktLCwsLCwpKf/AABEIALAAsAMBIgACEQEDEQH/xAAcAAEAAgMBAQEAAAAAAAAAAAAABgcEBQgCAQP/xABDEAACAQMBBgMFBgQDBgcBAAABAgMABBEFBgcSITFBE1FhIjJCcYEUI1KCkaFDcrHBYrLRJDNTkqLwFiVjk8LS8RX/xAAbAQEAAgMBAQAAAAAAAAAAAAAABAUBAgMGB//EADARAAIBAwIDBAoDAQAAAAAAAAABAgMEESExBRJBE1Fh4RQiMnGBkaGx0fAjQsEz/9oADAMBAAIRAxEAPwC8aUpQClKUApX43l6kKM8rqiKMlmIAH1NVptHvwijJSzi8Y/8AEclI/wAoxxP+w9a7UqE6rxBZNJTjHdlo0rnbUd6+ozdJhEPKNFH7tmtYNvL8HP2ybP8AMP6EYqauG1GtWjj6TE6cpXPWm73dQhxxSLMP/UQZ/VMVO9m99kE5CXaG3Y8uMHjiPzOAU+ox61yqWNaGuM+43jXhIsqlfnBOsihkYMrDIZSCCPMEda+XNysSl3YIqjJZiAAPUmoOOh2P1pVXbTb7o4iUso/GI/iuSsf5R7z/ALD51A9Q3qajMc/aPCHlGqqP+oE1Op2FWay9PecJV4I6NpXL7bb3p5/bJ/8A3CP6VmWW8nUIiOG6dgPhcK4+uRn967PhlTvX1NPSY9x0pSqY0PfpKpAu4VkXu8R4GHrwHIb9RVraHtBBfRCW3kDqevZlPkynmp9DUOtbVKXtL4naFSM9jY0pSo50FKUoBSlKAVpdrNrIdMgMsxyTySMe87fhH9z2rbzTBFZmICqCxJ6AAZJP0rmfbTaltTummOeAezEvPkmeXL8TdT9B2qZaW3bS12W5xq1OReJ82n2tudVlBlJIziOBMlQT0AXq79s4z5YqW7Nbk5p1D3cn2dT/AA1AaXHqT7KH6GpXur3ffY4xc3CgzyDKqR/ulPb+c9/LkPnYlSq97yfx0dEuv4OcKOfWmRLTN1enW4/3AkP4pSZD+/IfQCtx/wCFLTHD9mhx5cC/6VtaVWyqzk8uT+ZIUUuhD9X3T6fcA4h8FuzRHgI9eH3T9QarDa/dNcWKmSIm5hHUqv3ijzZBnI8yP0q/6VIpXlWm98ruZpOjGRzZsXt5PpbjgPHATl4SeRz1KH4W/Y9687ZbdT6o58Q8EIOUhB9kY6Fj8TevbtVgbzd14kD3dmuJB7UkKjk/myDs+OoHXHTPXxuz3XBQl3eKeM+1HAwwF8nkU9Wx0U9M8xnpZ9vb47fGv1z+9SLyVM8nQjWxW6ia/AlnLW8B6csSOPNVb3QezEc+wq2dI3dWFqBwW6MR8cn3jfq2aklKq613UqvfC7kSoUowMQaTCP4MX/Iv+la3VNh7K6GJbaM+oXgYfJlwRW9pUZTknlM6NJlP7Tbj+EF7GQt38GQjPyWT/wC2fnVdaXqtxplwWjLQzIeF1YEZx8Dqeo/7FdS1B95O75dRj8WIBbmMcj2kA/ht/Y9vrVnb3zfqVtU+v5I1Sh/aG5sthtuItVh4hhJkA8SLOSpPxDzQ88H6VJq5b2e16XTblZoweKMlXQ8uIZw0beR5fQgV01pmopcwxzRnKSKGU+h/vXC8tuxlmOzN6NTnWu5lUpSoJ3FKUoCBb5dd+z2HhKfauW8P8oHE5+WMD8wqsN1ujJd6lEsmCsYM3CfiKFeEfIMQfy1u9+d9x3sMfaKHOPWRuf7Iv6VBtD1qSyuI54j7cZzg9GHdT6EV6C2pNW2I7tMgVJrtNeh1VStZs7tBFfwLNC2VbkR3Vh1RvIj/AE862dUDTi8MnJ52FKUrBkUpWJqmpx2sTyytwogyT/QDzJOAB60bwbRi5NRistlR7X7TXFhq1wYJCBmMlDzQ5ijJyv8ApzqfbGbexaivCcRzgc489cfEhPUY7dR+9UnrurG7uJZ2GDI2ceQ6AfQAVi21y0Tq6MVZTkMORBqsjWcZNrbJ9ErcFp3FtCMliailld6XXvR0/Sofu924GoRlJcC4jHtAcgy5wHA/TPr5ZFTCrGMlJZR4C4t529R0qiw0KUpWxwFKUoCjt9ezYguUuUGFuMh/LxFHX5sv+X51INxmvGSGa1Y84SHT+STOR9GB/wCcVs99loH0wuesUsbD8x8M/s5qv9zF0U1ML2kidT9OFh/SrmP8tm89P88iI/UradS/qUpVMSxSlKAonffZlNQR+0kIx80JBH7r+tV7V+b4dm/tVl4qjMlsS4x1KEYcfLAB/IKoOvSWVRTorw0K6vHEyTbB7avpc+fegkIEqenTjX/Go/UDHkR0XY3yTxrJEwdHAZWHMEHvXJ1TjdpvBOmyeDMSbaRsnv4TH4x5L+IfXzzxvbTtFzw3+/mbUKvL6rOgKV4ilDgMpBBGQRzBB7g19fODjke3fn8qoSeeqpfertU1xcG2Q4ihPtY+J+5PoM4Hrn0qRwb0mie4hvI1SWIPwsmQrsoJC8JJKluWDnv2qo5ZS7FmOWYkk+ZJyT+tQK9ZSjiPxPZ8D4VOlWdWstkuXqnnqvh9zyqkkADJPIAcyfQVlappUlrIY5lKOADj0IyCD3//AGptuq2Q8eUXUo+7iPsAjk7+fyX+vyqYbydjvt0PiRDM8Q5D8a90+fcevzrlGi5Q5i1r8apUbxW722b7n08/f4FU7F6kbe+t3GffCkeYf2SD6c/2q577a9INQitHwBImQ3kxJ4QfQgN9cedULZT+DMjsD926sV6H2SDj06Vlazrsl1cvcMeF2YMMfDw44QPkAKU6rhHC7zN/wuN7XU5bcrWfHp8tWdJUrX6BqP2m1hm7yRqx9CQMj9c1sKs08rJ84nBwk4vdaClK+ZrJqQLfXdhNMKE85ZY1UefC3iH9kNV/uZszJqYYDlHG7E+WcKP3Nfd7u1YvLvwozmK2yuR0aTo5+mMfQ1YG5/Zj7JZ+M4xLc4c56hB7i/uT+arj/haYe8v98iJ7dXToT2lKVTksUpSgPLoCCCMg8iPMGua9vNlf/wCZeNEAfCb24j/gJ93PfhPL5Y866WqL7wdjxqdqVAHjR5aJuntY90n8LdD9D2qbZ3HYz12e5xrU+ePic30r3LCyMVdSrKSGU8iCORB9a8V6MrSxN2G8g2RFtcsTbscI55+ET2J/4Z/6fl0vNWBGRzB71yRVpbq95PhFbO7f2CQIZG+EnkI2P4c9CemcdMVU3tpzfyQ36ol0a39ZGi3gj/zK5/nH+VaxdlNCN9dxw8wpOXI7KvM/6fMit/va0sxX5kx7MyBgfVRwsPnyU/mFZ25eEG5nbuIwB+Zuf+UV5HkzV5X3n1f0rs+FqtDdQWPft9GW1Z2aQxrHGoVEGAo6ACv2pSrQ+bNtvLKh3tbKCFxdRDCyHEgHQPjk3pnHP1+dVzV9bzlB0y4z24CPn4iY/wC/WqLs7RppEjQZZ2CgepOP0qsuIqM9D6LwG5lVs81H7Laz4JJ/TJfu75SNNts/g/qxI/apDWNplkIIY4l6RoqD8oA/tXu8vEhjeSQhURSzMegAGSasYRaSR8/uKiqVZzXVt/Nmk242uTTLYyHnI3sxJ+J8E8/JQBkn+5FUNp+3d7bmUpO333EXDe0Mv1ZQfdPlivu2u1r6nctK3KNcrEn4U8z/AIm6n9O1aCvSW1rGnDE1lvcqKtVyloSLYPZkalepE5+7H3knPmVUjK+vESB8ia6VVQAAOQHICua93+gy3t9GsLtH4ftvKnJkUeR8z0GfXriulRUHiT9dLPTY723svQUpSqslClKUApSlAVNvh2E4gb6Beaj79R3A/ij1A6+gz251BXW7KCCCMg8iKoHedsAdPl8aBf8AZZD2/hOT7hHZT8J+Y5cs3VhdZXZS+H4IVel/ZEGpSv1tLR5nWONS7ucKqjJJ64A+QP6VbbEQsTZPaOPU4F06/c+Jn/Zpz1zjkjHz6gE9RgdcZztlLaXRNRCXQ4YpgYxL8BPVWz8xjHbi9KrLUNNmtZOCaN4pBg4YFT6EH+4q4d3O3keoxiyvuF5sYUuARMo/bxAOo74yO+PP8QsE329L4/vceh4dxadKnK1q6wlpjqvFeJZgNfawLLSRAAsTuEH8Nm41HoC+WA9M4rJuIC4wHZPMrjP6sDiq7U4uMc6PT9/epA972tqtutqp4pZWUlRzIVTkcvVgMeeDWLuy2BeFhdXK8LAfdRnqM8uNh2OM4Hrnyqb2GzFvA5kWMGVjkyuTJIe3vuSR25DAra1x7LM+eRbPiXZWvotBNJ+1J7vO+F0XTfYVq9qPC+xzic4iMbKxGScMMYAHMk55AdTW0rWanoouJYWkYmOIl/C+FpB7jt5hfaIHTOD2FSYYUk2Ur2Ocdc2SurFUa4iZEcAq3Ijn0ViPdfzB79M1q4IGkZURS7scKo5kk9AK6I2vc3siadEf94OO5fGfDg6cIPZ5DyHfAcjpWRoO7qxsJfFghIkxgMzvJw5/CHJAPr1q6XEMQzNa9MfuhDdvl6bHnd/seumWoQgGZ8NKw5+1j3Qfwr0H1PepPSlU05ucnKW7JiSSwhSlK0MilKUApSlAKx9Q0+O4ieKVQ8cilWU9wf6fMdKyKVlPGqBzht7sLJpc3IFrdz93J1/I3kw/cY9ca3ZPXvsF5DccPEIyeJeWSrKVOM98HI+VdK6vpEV3C8M6h43GCP7g9QR2I6Vz1tzsLLpcpyC8DH7uX/4N5OP3/pe2t0q8ezqb/fzIFWk4PmiXNq+kWmv2asjBgRmOUe8jeRHUc+RU1Q2s6NPptz4cmUkQhkdehweTofKszY3bSbS5uKMlomP3kJ6MPMfhcef0Ppc17aWe0dkGRuY918YkifyYf1HQjmOxrRc1nLD1g/obvFZZWjPx3a7wl1GPwpiBdRj2h0Eij+Iv9x2PoRU4rm6PZK/sr6NI4ZPGRwUkRWMZ/wAXHjAUjOc9iRXR6ZwM9cc/nUG8pQhJSg9H+/I7UpNrEuh6pXwmqu3i711iD21i+ZfdeYc1TzCHoz+vQfMYqPRoyqy5YnSU1FZZvdrN6trp8hiAaeUe8iYwnozHlxenXnUg2Z2jj1G2SeLIVsgq3VWU4KntyPeuddmdl59Tn8OH5yStkqoJ5sx7sfLqT+tdGbN7Px6fbR28WSqDmx6sx5lj6k1Mu6FKjFRTzI40pym23sbERgEnAyep7nHma9UpVcSBSlKAUpSgFKUoBSlKAUpSgFYmqaVFdRNDMgeNxgqf6g9iOxHMVl0rKbTygc9bd7tZtNZpIwZbbqHHNk9JB5D8XTzxUe2f2jnsJRLbuVPxL1Rx+F17j9x2rqVlBGCMg9j0qttr9zMU+ZLLhgk6+GciFvoOcf0BHpVvQvoyXJW+f5IdSg0+aBm7M74LS6AW4YW0vcOfuz/LJ0+hwaz9b3pWFqpPjLM/aOHEjfUj2V+pFUTrey9zZMVuIXTHxAFkPyccv1rH07Rp7khYIZJCenCpI+rdB9TXX0Gg/XT09+nzNe3mtMakn2v3pXOoZRCbeD8CH22/ncc8egwPPNYGxewk+qSAIOCFT7cx6DHwoPif9h3qYbJblHYiS/IVeogQ5Y/zuOSj0XPzHSrdsbGOCNY4kWNEGFVRgAegrnVu6dGPJQ8vNm0KUpvmmYmz+z0NhCIYF4VHU/Ex7sx7mtlSlU7bk8slpYFKUrBkUpSgFKUoBSlKAUpSgFKUoBSlKAUpSgPhGaBcV9pQClKUApSlAKUpQClKUApSlAKUpQClKUAqIbZ7wV0+aCCOJriWQhnjjDO0cOcNKVQE/Id8GpfVUbc6g8WqSwQRxj7RaKZXFpLdSMC0sfCRCQQvCBzoDe6zvUiitWmihnMhdI4oZYniaV3PRARxMAOvCD2rYaJvCiupEiFveKz8iz28iRqQMkF2GB07+lVzp+sypbM4jhM9jcQ2tvJJBIhRJ+EMTFI3Gp5+nIcutSvZBLqw1I2MrW7JNDLdnwo3T2zIqn3mPXJ6elDJJ9qdqPsXgpGnjXE8ixxQ5wW7sxODwqqBiTjtWr1TeXDFa3ksaFpbJlSSFjwN7TKoYHn7BDZB9O1RrefbwDUrbit4pJpYWAkmuZLdAsZ932cg54jWhubC3aHUkkgt7GSGGAeNA8lxG4nkRl4lUe3llQZwccRPasBItTS9vrG6dI4rqF5X6IrAsTjJAHoAf0r1tltSNPgEgCuxkiTgLcJxI4Qt58sk/Stfo9pqKvEZEsBGMcTJ4nicOOq5UDNQ7fzFCxt1WJGu5GUcZGSsQbhAb/AZJAPzGsglW1e8OSw43FsksKhSHFwiswbhGRHgnkxI/KTWNpG8ya6laNbRAUkWNybqPuFOVHD7eAe3yqEbQ7KM6xH7O1sXtUiaFLKW7EZSZ3LRyxHCcbc8deFueM170PZ5mu4yVZeK5SYkaXcQYKrwcCyNyjjxzI6Z51gFwa5rf2RVbwJ5+I4xCgcjlnLAsMCoqu9NphG9rp95NHxssjcCqV4cg8I4jxMG5EEiv23sRRxWbXTrI7QlFVVnlgU+JIiHiMRGcZ9agFvp8EYPB4acR4iFu9SXJPMk4XmfWgLF07eZHcSNHHaXxZJBHIfCThjYkcnPicsZyQMkCpjVHaDplu15DbBCFnLszQ3d8pBAySQ/CGJ86vBRishn2lKUMClKUApSlAKUpQCqh27NuddxcR3Uo+xJwR23iiRm8WXkDGRy59SQM9at6lAUY0XhWlxG1rLav9vtH+8d5S6M68BLsWHGAOYDHHKp3p8Fzca2bh7Z4IYbaSAOzIwkJlDBkCnPCVHepxSgK02ws5bzWEjgSFvAsyXa4QvEPGkwDw/EQEJ/XnUFeJTa614Uwuo1isgJY0EcfCkisyxovJVjXPLmQF510LSsYMp4Kj0fVtPjurJbK4uLqaSQKYzdTMqrwMWcoSVIAzyI7VId69hGLXxuBfEMtqhfHtcAuEYLnyBJP1qd0rJgrLaTRku9SZEhuPZj8S4nM1xDEo8MCNYVVgrscDOOXI555rQ7L6QqQaXcyx3EyXGBJKtxcMyTFjwFog3CYzgA/PnV10oZIvt5ps93D9njto7iJ8GTjna3IKMrLwlFJPMenSq62l0zULY2oKzReLcLEMapdSceVc+Gc44AeH3hk8gMc6u2lDBWFns1fxTxz/ZFkkjzwGXU7iYLxDBwJEI6VZwr7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17" y="3870971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1292"/>
            <a:ext cx="1676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951666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授課大綱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網路科技的反思</a:t>
            </a:r>
            <a:endParaRPr lang="en-US" altLang="zh-TW" dirty="0" smtClean="0"/>
          </a:p>
          <a:p>
            <a:r>
              <a:rPr lang="zh-TW" altLang="en-US" u="sng" dirty="0" smtClean="0"/>
              <a:t>電子科技的反思</a:t>
            </a:r>
            <a:endParaRPr lang="en-US" altLang="zh-TW" u="sng" dirty="0" smtClean="0"/>
          </a:p>
          <a:p>
            <a:pPr lvl="1"/>
            <a:r>
              <a:rPr lang="zh-TW" altLang="en-US" dirty="0" smtClean="0"/>
              <a:t>環境汙染</a:t>
            </a:r>
            <a:endParaRPr lang="en-US" altLang="zh-TW" dirty="0" smtClean="0"/>
          </a:p>
          <a:p>
            <a:pPr lvl="1"/>
            <a:r>
              <a:rPr lang="zh-TW" altLang="en-US" u="sng" dirty="0" smtClean="0"/>
              <a:t>電磁輻射</a:t>
            </a:r>
            <a:endParaRPr lang="en-US" altLang="zh-TW" u="sng" dirty="0" smtClean="0"/>
          </a:p>
          <a:p>
            <a:r>
              <a:rPr lang="zh-TW" altLang="en-US" dirty="0"/>
              <a:t>結論</a:t>
            </a:r>
            <a:endParaRPr lang="en-US" altLang="zh-TW" dirty="0" smtClean="0"/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2E98AC-409C-4FC2-B96A-B4DB24E45F4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68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478" y="142011"/>
            <a:ext cx="7886700" cy="1325563"/>
          </a:xfrm>
        </p:spPr>
        <p:txBody>
          <a:bodyPr/>
          <a:lstStyle/>
          <a:p>
            <a:r>
              <a:rPr lang="zh-TW" altLang="en-US" dirty="0"/>
              <a:t>本</a:t>
            </a:r>
            <a:r>
              <a:rPr lang="zh-TW" altLang="en-US" b="1" dirty="0" smtClean="0"/>
              <a:t>堂課目的－</a:t>
            </a:r>
            <a:r>
              <a:rPr lang="zh-TW" altLang="en-US" b="1" dirty="0"/>
              <a:t>認識真相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712968" cy="428133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6000" dirty="0" smtClean="0">
                <a:solidFill>
                  <a:srgbClr val="FF0000"/>
                </a:solidFill>
              </a:rPr>
              <a:t>『</a:t>
            </a:r>
            <a:r>
              <a:rPr lang="zh-TW" altLang="en-US" sz="6000" dirty="0" smtClean="0">
                <a:solidFill>
                  <a:srgbClr val="FF0000"/>
                </a:solidFill>
              </a:rPr>
              <a:t>視</a:t>
            </a:r>
            <a:r>
              <a:rPr lang="zh-TW" altLang="en-US" sz="6000" dirty="0">
                <a:solidFill>
                  <a:srgbClr val="FF0000"/>
                </a:solidFill>
              </a:rPr>
              <a:t>思明，聽思</a:t>
            </a:r>
            <a:r>
              <a:rPr lang="zh-TW" altLang="en-US" sz="6000" dirty="0" smtClean="0">
                <a:solidFill>
                  <a:srgbClr val="FF0000"/>
                </a:solidFill>
              </a:rPr>
              <a:t>聰</a:t>
            </a:r>
            <a:r>
              <a:rPr lang="en-US" altLang="zh-TW" sz="6000" dirty="0" smtClean="0">
                <a:solidFill>
                  <a:srgbClr val="FF0000"/>
                </a:solidFill>
              </a:rPr>
              <a:t>』</a:t>
            </a:r>
            <a:r>
              <a:rPr lang="zh-TW" altLang="en-US" sz="2000" dirty="0">
                <a:solidFill>
                  <a:srgbClr val="FF0000"/>
                </a:solidFill>
              </a:rPr>
              <a:t>論語君子九思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6000" dirty="0"/>
              <a:t>我們</a:t>
            </a:r>
            <a:r>
              <a:rPr lang="zh-TW" altLang="en-US" sz="6000" dirty="0" smtClean="0"/>
              <a:t>在使用網路科技產品，有思考看到</a:t>
            </a:r>
            <a:r>
              <a:rPr lang="en-US" altLang="zh-TW" sz="6000" dirty="0" smtClean="0"/>
              <a:t>/</a:t>
            </a:r>
            <a:r>
              <a:rPr lang="zh-TW" altLang="en-US" sz="6000" dirty="0" smtClean="0"/>
              <a:t>聽到的對我們究竟是好是壞嗎？</a:t>
            </a:r>
            <a:endParaRPr lang="zh-TW" alt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498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掃瞄-大樓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692150"/>
            <a:ext cx="64436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27003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916238" y="6092825"/>
            <a:ext cx="3236912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生活中充滿電磁波</a:t>
            </a:r>
            <a:r>
              <a:rPr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altLang="zh-TW" sz="28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3012" name="Picture 5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92150"/>
            <a:ext cx="21240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g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825"/>
            <a:ext cx="27003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PE0718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0"/>
            <a:ext cx="42481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304800" y="0"/>
            <a:ext cx="388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4800" b="1">
                <a:solidFill>
                  <a:srgbClr val="FF0000"/>
                </a:solidFill>
              </a:rPr>
              <a:t>電磁波的危害</a:t>
            </a:r>
          </a:p>
        </p:txBody>
      </p:sp>
      <p:sp>
        <p:nvSpPr>
          <p:cNvPr id="9" name="矩形 8"/>
          <p:cNvSpPr/>
          <p:nvPr/>
        </p:nvSpPr>
        <p:spPr>
          <a:xfrm>
            <a:off x="7110692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8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電磁波</a:t>
            </a:r>
          </a:p>
        </p:txBody>
      </p:sp>
      <p:sp>
        <p:nvSpPr>
          <p:cNvPr id="44034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簡單的說就是電磁場的波動</a:t>
            </a:r>
            <a:endParaRPr lang="en-US" altLang="zh-TW" smtClean="0"/>
          </a:p>
          <a:p>
            <a:pPr lvl="1"/>
            <a:r>
              <a:rPr lang="zh-TW" altLang="en-US" smtClean="0"/>
              <a:t>向空中輻射或利用導電體等兩種方式來傳送</a:t>
            </a:r>
            <a:endParaRPr lang="en-US" altLang="zh-TW" smtClean="0"/>
          </a:p>
          <a:p>
            <a:r>
              <a:rPr lang="zh-TW" altLang="en-US" smtClean="0"/>
              <a:t>日常生活中電磁波</a:t>
            </a:r>
            <a:endParaRPr lang="en-US" altLang="zh-TW" smtClean="0"/>
          </a:p>
          <a:p>
            <a:pPr lvl="1"/>
            <a:r>
              <a:rPr lang="zh-TW" altLang="en-US" smtClean="0"/>
              <a:t>小功率</a:t>
            </a:r>
            <a:r>
              <a:rPr lang="en-US" altLang="zh-TW" smtClean="0"/>
              <a:t>:</a:t>
            </a:r>
            <a:r>
              <a:rPr lang="zh-TW" altLang="en-US" smtClean="0"/>
              <a:t> 衛星碟行天線，無線電視，收音機</a:t>
            </a:r>
            <a:endParaRPr lang="en-US" altLang="zh-TW" smtClean="0"/>
          </a:p>
          <a:p>
            <a:pPr lvl="1"/>
            <a:r>
              <a:rPr lang="zh-TW" altLang="en-US" smtClean="0"/>
              <a:t>大功率</a:t>
            </a:r>
            <a:r>
              <a:rPr lang="en-US" altLang="zh-TW" smtClean="0"/>
              <a:t>: X</a:t>
            </a:r>
            <a:r>
              <a:rPr lang="zh-TW" altLang="en-US" smtClean="0"/>
              <a:t>光，微波爐，腫瘤治療，手機</a:t>
            </a:r>
            <a:r>
              <a:rPr lang="en-US" altLang="zh-TW" smtClean="0"/>
              <a:t>!</a:t>
            </a:r>
          </a:p>
          <a:p>
            <a:pPr lvl="1"/>
            <a:endParaRPr lang="zh-TW" altLang="en-US" smtClean="0"/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D16247-417F-4AAE-BC29-ADA07F28D82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  <p:pic>
        <p:nvPicPr>
          <p:cNvPr id="44036" name="內容版面配置區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065588"/>
            <a:ext cx="48418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150449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照片擷取自網路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9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SAR </a:t>
            </a:r>
            <a:endParaRPr lang="zh-TW" altLang="en-US" smtClean="0"/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Specific absorption rate (SAR)</a:t>
            </a:r>
          </a:p>
          <a:p>
            <a:pPr lvl="1"/>
            <a:r>
              <a:rPr lang="zh-TW" altLang="en-US" smtClean="0"/>
              <a:t>產品中電磁波所產生的能量，被人體吸收的衡量數據，單位是 </a:t>
            </a:r>
            <a:r>
              <a:rPr lang="en-US" altLang="zh-TW" smtClean="0"/>
              <a:t>W/Kg</a:t>
            </a:r>
            <a:r>
              <a:rPr lang="zh-TW" altLang="en-US" smtClean="0"/>
              <a:t>（瓦</a:t>
            </a:r>
            <a:r>
              <a:rPr lang="en-US" altLang="zh-TW" smtClean="0"/>
              <a:t>/</a:t>
            </a:r>
            <a:r>
              <a:rPr lang="zh-TW" altLang="en-US" smtClean="0"/>
              <a:t>公斤）。</a:t>
            </a:r>
            <a:endParaRPr lang="en-US" altLang="zh-TW" smtClean="0"/>
          </a:p>
          <a:p>
            <a:pPr lvl="1"/>
            <a:r>
              <a:rPr lang="zh-TW" altLang="en-US" smtClean="0"/>
              <a:t>目前世界衛生組織推薦值</a:t>
            </a:r>
            <a:r>
              <a:rPr lang="en-US" altLang="zh-TW" smtClean="0"/>
              <a:t>2.0</a:t>
            </a:r>
          </a:p>
          <a:p>
            <a:pPr lvl="2"/>
            <a:r>
              <a:rPr lang="en-US" altLang="zh-TW" smtClean="0"/>
              <a:t>SAR </a:t>
            </a:r>
            <a:r>
              <a:rPr lang="zh-TW" altLang="en-US" smtClean="0"/>
              <a:t>數值越大，表示對人體的影響越大</a:t>
            </a:r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D622E-2A58-43E1-A1FF-794E2750CC2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310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電磁波的危害</a:t>
            </a:r>
          </a:p>
        </p:txBody>
      </p:sp>
      <p:sp>
        <p:nvSpPr>
          <p:cNvPr id="46082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美國流病學期刊</a:t>
            </a:r>
            <a:r>
              <a:rPr lang="en-US" altLang="zh-TW" dirty="0" smtClean="0"/>
              <a:t>》 </a:t>
            </a:r>
            <a:r>
              <a:rPr lang="zh-TW" altLang="en-US" dirty="0" smtClean="0"/>
              <a:t>發現常使用手機的人得</a:t>
            </a:r>
            <a:r>
              <a:rPr lang="zh-TW" altLang="en-US" dirty="0" smtClean="0">
                <a:solidFill>
                  <a:srgbClr val="FF0000"/>
                </a:solidFill>
              </a:rPr>
              <a:t>神經瘤</a:t>
            </a:r>
            <a:r>
              <a:rPr lang="zh-TW" altLang="en-US" dirty="0" smtClean="0"/>
              <a:t>的機率較不使用的人</a:t>
            </a:r>
            <a:r>
              <a:rPr lang="zh-TW" altLang="en-US" dirty="0" smtClean="0">
                <a:solidFill>
                  <a:srgbClr val="FF0000"/>
                </a:solidFill>
              </a:rPr>
              <a:t>高出一倍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世界衛生組織將手機列為</a:t>
            </a:r>
            <a:r>
              <a:rPr lang="en-US" altLang="zh-TW" dirty="0" smtClean="0">
                <a:solidFill>
                  <a:srgbClr val="FF0000"/>
                </a:solidFill>
              </a:rPr>
              <a:t>2B</a:t>
            </a:r>
            <a:r>
              <a:rPr lang="zh-TW" altLang="en-US" dirty="0" smtClean="0">
                <a:solidFill>
                  <a:srgbClr val="FF0000"/>
                </a:solidFill>
              </a:rPr>
              <a:t>級致癌物</a:t>
            </a:r>
            <a:r>
              <a:rPr lang="zh-TW" altLang="en-US" dirty="0" smtClean="0"/>
              <a:t>，和</a:t>
            </a:r>
            <a:r>
              <a:rPr lang="en-US" altLang="zh-TW" dirty="0" smtClean="0"/>
              <a:t>DDT</a:t>
            </a:r>
            <a:r>
              <a:rPr lang="zh-TW" altLang="en-US" dirty="0" smtClean="0"/>
              <a:t>、鉛同級</a:t>
            </a:r>
          </a:p>
          <a:p>
            <a:r>
              <a:rPr lang="zh-TW" altLang="en-US" dirty="0" smtClean="0"/>
              <a:t>雖然目前眾多實驗報告的結果眾說紛紜，但在以健康為重的前提下，仍應以謹慎的態度使用才是保護自己與他人的最好方式。</a:t>
            </a:r>
          </a:p>
          <a:p>
            <a:r>
              <a:rPr lang="zh-TW" altLang="en-US" dirty="0" smtClean="0"/>
              <a:t>尤其嬰幼兒腦部發育中，不宜使用手機</a:t>
            </a:r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47C785-C994-4C41-8186-E69D88DBA44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63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如何保護自己</a:t>
            </a:r>
            <a:r>
              <a:rPr lang="en-US" altLang="zh-TW" smtClean="0"/>
              <a:t>?(</a:t>
            </a:r>
            <a:r>
              <a:rPr lang="zh-TW" altLang="en-US" smtClean="0"/>
              <a:t>一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hlinkClick r:id="rId2" action="ppaction://hlinkfile"/>
              </a:rPr>
              <a:t>華視新聞 </a:t>
            </a:r>
            <a:r>
              <a:rPr lang="en-US" altLang="zh-TW" dirty="0"/>
              <a:t>1:47</a:t>
            </a:r>
          </a:p>
          <a:p>
            <a:r>
              <a:rPr lang="zh-TW" altLang="en-US" dirty="0" smtClean="0"/>
              <a:t>一、購買 </a:t>
            </a:r>
            <a:r>
              <a:rPr lang="en-US" altLang="zh-TW" dirty="0" smtClean="0"/>
              <a:t>SAR </a:t>
            </a:r>
            <a:r>
              <a:rPr lang="zh-TW" altLang="en-US" dirty="0" smtClean="0"/>
              <a:t>值低的手機產品。</a:t>
            </a:r>
          </a:p>
          <a:p>
            <a:r>
              <a:rPr lang="zh-TW" altLang="en-US" dirty="0" smtClean="0"/>
              <a:t>二、電磁波的強度和距離</a:t>
            </a:r>
            <a:r>
              <a:rPr lang="zh-TW" altLang="en-US" u="sng" dirty="0" smtClean="0">
                <a:solidFill>
                  <a:srgbClr val="FF0000"/>
                </a:solidFill>
              </a:rPr>
              <a:t>平方</a:t>
            </a:r>
            <a:r>
              <a:rPr lang="zh-TW" altLang="en-US" dirty="0" smtClean="0"/>
              <a:t>成反比，儘可能讓手機遠離身體，使用免持或耳機</a:t>
            </a:r>
          </a:p>
          <a:p>
            <a:r>
              <a:rPr lang="zh-TW" altLang="en-US" dirty="0" smtClean="0"/>
              <a:t>三、</a:t>
            </a:r>
            <a:r>
              <a:rPr lang="zh-TW" altLang="en-US" u="sng" dirty="0" smtClean="0">
                <a:solidFill>
                  <a:srgbClr val="FF0000"/>
                </a:solidFill>
              </a:rPr>
              <a:t>撥號時</a:t>
            </a:r>
            <a:r>
              <a:rPr lang="zh-TW" altLang="en-US" dirty="0" smtClean="0"/>
              <a:t>手機的電磁波最強，等到手機有接通後再拿到耳朵旁會比較恰當。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在行進的車內或收訊不良的地方，手機會自動增加發射功率以增強信號，所以最好避免在這些情況下撥打手機。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71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F8C7CA-AF98-4CE1-B43F-48573966172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210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如何保護自己</a:t>
            </a:r>
            <a:r>
              <a:rPr lang="en-US" altLang="zh-TW" smtClean="0"/>
              <a:t>?(</a:t>
            </a:r>
            <a:r>
              <a:rPr lang="zh-TW" altLang="en-US" smtClean="0"/>
              <a:t>二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48130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四、長話短說</a:t>
            </a:r>
            <a:endParaRPr lang="en-US" altLang="zh-TW" smtClean="0"/>
          </a:p>
          <a:p>
            <a:pPr lvl="1"/>
            <a:r>
              <a:rPr lang="en-US" altLang="zh-TW" smtClean="0"/>
              <a:t>FCC</a:t>
            </a:r>
            <a:r>
              <a:rPr lang="zh-TW" altLang="en-US" smtClean="0"/>
              <a:t>建議</a:t>
            </a:r>
            <a:r>
              <a:rPr lang="en-US" altLang="zh-TW" smtClean="0"/>
              <a:t>0.6W</a:t>
            </a:r>
            <a:r>
              <a:rPr lang="zh-TW" altLang="en-US" smtClean="0"/>
              <a:t>手機，保持距離</a:t>
            </a:r>
            <a:r>
              <a:rPr lang="en-US" altLang="zh-TW" smtClean="0"/>
              <a:t>10</a:t>
            </a:r>
            <a:r>
              <a:rPr lang="zh-TW" altLang="en-US" smtClean="0"/>
              <a:t>公分，每天不超過</a:t>
            </a:r>
            <a:r>
              <a:rPr lang="zh-TW" altLang="en-US" b="1" smtClean="0">
                <a:solidFill>
                  <a:srgbClr val="FF0000"/>
                </a:solidFill>
              </a:rPr>
              <a:t>十分鐘</a:t>
            </a:r>
            <a:r>
              <a:rPr lang="zh-TW" altLang="en-US" smtClean="0"/>
              <a:t>。</a:t>
            </a:r>
            <a:endParaRPr lang="en-US" altLang="zh-TW" smtClean="0"/>
          </a:p>
          <a:p>
            <a:pPr lvl="1"/>
            <a:r>
              <a:rPr lang="zh-TW" altLang="en-US" smtClean="0"/>
              <a:t>如果真的得長時間使用的話最好轉用有線電話。</a:t>
            </a:r>
            <a:endParaRPr lang="en-US" altLang="zh-TW" smtClean="0"/>
          </a:p>
          <a:p>
            <a:pPr lvl="1"/>
            <a:r>
              <a:rPr lang="zh-TW" altLang="en-US" smtClean="0"/>
              <a:t>經常換耳朵來聽手機以分散電磁波的量</a:t>
            </a:r>
          </a:p>
          <a:p>
            <a:r>
              <a:rPr lang="zh-TW" altLang="en-US" smtClean="0"/>
              <a:t>五、避免一直把手機帶在身上，或於睡眠時放在枕頭下及床頭櫃。</a:t>
            </a:r>
            <a:endParaRPr lang="en-US" altLang="zh-TW" smtClean="0"/>
          </a:p>
          <a:p>
            <a:pPr lvl="1"/>
            <a:r>
              <a:rPr lang="zh-TW" altLang="en-US" smtClean="0"/>
              <a:t>可以將手機調成飛航模式，來暫時停止手機發射電磁波。</a:t>
            </a:r>
            <a:endParaRPr lang="en-US" altLang="zh-TW" smtClean="0"/>
          </a:p>
          <a:p>
            <a:pPr lvl="1"/>
            <a:r>
              <a:rPr lang="zh-TW" altLang="en-US" smtClean="0"/>
              <a:t>特別是孕婦兒童</a:t>
            </a:r>
          </a:p>
          <a:p>
            <a:endParaRPr lang="zh-TW" altLang="en-US" smtClean="0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3E57CC-D905-423F-8857-A18235802DF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437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總結</a:t>
            </a:r>
          </a:p>
        </p:txBody>
      </p:sp>
      <p:sp>
        <p:nvSpPr>
          <p:cNvPr id="50178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196752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科技如「水能載舟亦能覆舟」，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智慧人用它做好事，愚笨人被它綁架做壞事</a:t>
            </a:r>
            <a:endParaRPr lang="en-US" altLang="zh-TW" dirty="0" smtClean="0"/>
          </a:p>
          <a:p>
            <a:r>
              <a:rPr lang="zh-TW" altLang="en-US" dirty="0" smtClean="0"/>
              <a:t>為</a:t>
            </a:r>
            <a:r>
              <a:rPr lang="zh-TW" altLang="en-US" dirty="0"/>
              <a:t>自己</a:t>
            </a:r>
            <a:r>
              <a:rPr lang="zh-TW" altLang="en-US" dirty="0" smtClean="0"/>
              <a:t>的生命負責，勿</a:t>
            </a:r>
            <a:r>
              <a:rPr lang="zh-TW" altLang="en-US" dirty="0"/>
              <a:t>沉迷</a:t>
            </a:r>
            <a:r>
              <a:rPr lang="zh-TW" altLang="en-US" dirty="0" smtClean="0"/>
              <a:t>網路電子科技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志不立，天下無可成之事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保護地球健康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不要貪心，少</a:t>
            </a:r>
            <a:r>
              <a:rPr lang="zh-TW" altLang="en-US" dirty="0"/>
              <a:t>換電子產品，</a:t>
            </a:r>
            <a:r>
              <a:rPr lang="zh-TW" altLang="en-US" dirty="0" smtClean="0"/>
              <a:t>少用塑膠</a:t>
            </a:r>
            <a:endParaRPr lang="en-US" altLang="zh-TW" dirty="0" smtClean="0"/>
          </a:p>
          <a:p>
            <a:r>
              <a:rPr lang="zh-TW" altLang="en-US" dirty="0" smtClean="0"/>
              <a:t>保護自己健康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注意電磁波傷害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CFB61-C74D-4F39-B1E8-3B680187665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330" y="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本週作業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下週上課前</a:t>
            </a:r>
            <a:r>
              <a:rPr lang="zh-TW" altLang="en-US" dirty="0"/>
              <a:t>完成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我</a:t>
            </a:r>
            <a:r>
              <a:rPr lang="zh-TW" altLang="en-US" dirty="0"/>
              <a:t>本週上課</a:t>
            </a:r>
            <a:r>
              <a:rPr lang="zh-TW" altLang="en-US" dirty="0" smtClean="0"/>
              <a:t>心得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我</a:t>
            </a:r>
            <a:r>
              <a:rPr lang="zh-TW" altLang="en-US" dirty="0"/>
              <a:t>這</a:t>
            </a:r>
            <a:r>
              <a:rPr lang="zh-TW" altLang="en-US" dirty="0" smtClean="0"/>
              <a:t>週如何減用電子或塑膠</a:t>
            </a:r>
            <a:r>
              <a:rPr lang="zh-TW" altLang="en-US" dirty="0"/>
              <a:t>垃圾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DD30-27FA-483F-A75A-93261BF7762A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929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756" y="0"/>
            <a:ext cx="7886700" cy="1325563"/>
          </a:xfrm>
        </p:spPr>
        <p:txBody>
          <a:bodyPr/>
          <a:lstStyle/>
          <a:p>
            <a:r>
              <a:rPr lang="zh-TW" altLang="en-US" smtClean="0"/>
              <a:t>分組分享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今天課程心得，最有印象的？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DD30-27FA-483F-A75A-93261BF7762A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011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授課大綱</a:t>
            </a: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u="sng" dirty="0" smtClean="0"/>
              <a:t>網路科技的反思</a:t>
            </a:r>
            <a:endParaRPr lang="en-US" altLang="zh-TW" u="sng" dirty="0" smtClean="0"/>
          </a:p>
          <a:p>
            <a:r>
              <a:rPr lang="zh-TW" altLang="en-US" dirty="0" smtClean="0"/>
              <a:t>電子科技的反思</a:t>
            </a:r>
            <a:endParaRPr lang="en-US" altLang="zh-TW" dirty="0" smtClean="0"/>
          </a:p>
          <a:p>
            <a:r>
              <a:rPr lang="zh-TW" altLang="en-US" dirty="0" smtClean="0"/>
              <a:t>結論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200" dirty="0" smtClean="0"/>
              <a:t>照片擷取自網路</a:t>
            </a:r>
            <a:endParaRPr lang="en-US" altLang="zh-TW" sz="1200" dirty="0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994289-6335-4544-9E86-71C6C4614DA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omputer_Crazy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915" y="0"/>
            <a:ext cx="10011491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866066" y="479483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照片擷取自網路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影片觀賞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網路</a:t>
            </a:r>
            <a:r>
              <a:rPr lang="zh-TW" altLang="en-US" dirty="0" smtClean="0"/>
              <a:t>正在慢慢改變</a:t>
            </a:r>
            <a:r>
              <a:rPr lang="en-US" altLang="zh-TW" dirty="0" smtClean="0"/>
              <a:t>(</a:t>
            </a:r>
            <a:r>
              <a:rPr lang="zh-TW" altLang="en-US" dirty="0" smtClean="0"/>
              <a:t>破壞</a:t>
            </a:r>
            <a:r>
              <a:rPr lang="en-US" altLang="zh-TW" dirty="0" smtClean="0"/>
              <a:t>?)</a:t>
            </a:r>
            <a:r>
              <a:rPr lang="zh-TW" altLang="en-US" dirty="0" smtClean="0"/>
              <a:t>我們的人際關係</a:t>
            </a:r>
            <a:endParaRPr lang="en-US" altLang="zh-TW" dirty="0" smtClean="0">
              <a:hlinkClick r:id="rId2" action="ppaction://hlinkfile"/>
            </a:endParaRPr>
          </a:p>
          <a:p>
            <a:endParaRPr lang="en-US" altLang="zh-TW" dirty="0" smtClean="0">
              <a:hlinkClick r:id="rId2" action="ppaction://hlinkfile"/>
            </a:endParaRPr>
          </a:p>
          <a:p>
            <a:r>
              <a:rPr lang="zh-TW" altLang="en-US" dirty="0" smtClean="0">
                <a:hlinkClick r:id="rId2" action="ppaction://hlinkfile"/>
              </a:rPr>
              <a:t>低頭族的反思</a:t>
            </a:r>
            <a:r>
              <a:rPr lang="zh-TW" altLang="en-US" dirty="0" smtClean="0"/>
              <a:t> </a:t>
            </a:r>
            <a:r>
              <a:rPr lang="en-US" altLang="zh-TW" dirty="0" smtClean="0"/>
              <a:t>(2:15)</a:t>
            </a:r>
          </a:p>
          <a:p>
            <a:pPr lvl="1"/>
            <a:r>
              <a:rPr lang="zh-TW" altLang="en-US" dirty="0" smtClean="0"/>
              <a:t>「溫度」微電影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file"/>
              </a:rPr>
              <a:t>網路成癮解析 </a:t>
            </a:r>
            <a:r>
              <a:rPr lang="en-US" altLang="zh-TW" dirty="0" smtClean="0"/>
              <a:t>(2:15)</a:t>
            </a:r>
          </a:p>
          <a:p>
            <a:pPr lvl="1"/>
            <a:r>
              <a:rPr lang="zh-TW" altLang="en-US" dirty="0" smtClean="0"/>
              <a:t>長時間上網，造成時間管理失當、作息不定，遂而耽誤工作學業，進而影響正常生活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甚至出現身體不適應，例如：視力減退、頭痛、肩膀痠痛、腕肌受傷、睡眠不足、胃腸不適。</a:t>
            </a:r>
          </a:p>
          <a:p>
            <a:endParaRPr lang="zh-TW" altLang="en-US" dirty="0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00179-7D4E-4CB4-A0F2-9B454A4D505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網路科技對我們是好是壞</a:t>
            </a:r>
            <a:r>
              <a:rPr lang="en-US" altLang="zh-TW" smtClean="0"/>
              <a:t>?</a:t>
            </a:r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2122990"/>
              </p:ext>
            </p:extLst>
          </p:nvPr>
        </p:nvGraphicFramePr>
        <p:xfrm>
          <a:off x="539750" y="1905000"/>
          <a:ext cx="8136904" cy="48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808312"/>
                <a:gridCol w="3384376"/>
              </a:tblGrid>
              <a:tr h="1086878">
                <a:tc>
                  <a:txBody>
                    <a:bodyPr/>
                    <a:lstStyle/>
                    <a:p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現在好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現在不好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747737"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未來好</a:t>
                      </a:r>
                      <a:endParaRPr lang="zh-TW" altLang="en-US" sz="32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上網搜尋文獻自主學習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32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辛苦學習網路程式將來工作專長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0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未來不好</a:t>
                      </a:r>
                    </a:p>
                    <a:p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上網抄報告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學期末被老師發現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沉迷網路遊戲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荒廢課業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將來沒有專長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459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27E80-4081-48D4-9215-1FDAAF4A3C8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8955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47453" y="6492875"/>
            <a:ext cx="2057400" cy="365125"/>
          </a:xfrm>
        </p:spPr>
        <p:txBody>
          <a:bodyPr/>
          <a:lstStyle/>
          <a:p>
            <a:r>
              <a:rPr lang="zh-TW" altLang="en-US" dirty="0" smtClean="0"/>
              <a:t>照片擷取自網路</a:t>
            </a:r>
            <a:endParaRPr lang="en-US" altLang="zh-TW" dirty="0" smtClean="0"/>
          </a:p>
        </p:txBody>
      </p:sp>
      <p:pic>
        <p:nvPicPr>
          <p:cNvPr id="2050" name="Picture 2" descr="http://94i3.tw/life/data/attachment/album/201405/05/142056g01n6aqkugt9n0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35" y="230831"/>
            <a:ext cx="5861175" cy="6291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81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我有網路沉迷症嗎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zh-TW" altLang="en-US" sz="1800" dirty="0" smtClean="0"/>
          </a:p>
        </p:txBody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95586"/>
            <a:ext cx="8831262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全神灌注於網路，下線後繼續想上網的情形 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曾努力過多次想停止使用網路，但沒有成功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當企圖減少使用網路，會覺得沮喪脾氣易躁</a:t>
            </a:r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覺得需要花更多時間在線上才能得到滿足 </a:t>
            </a:r>
            <a:endParaRPr lang="en-US" altLang="zh-TW" dirty="0" smtClean="0"/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花費在網路上的時間比原先意圖的還要長 </a:t>
            </a:r>
          </a:p>
          <a:p>
            <a:r>
              <a:rPr lang="en-US" altLang="zh-TW" dirty="0" smtClean="0"/>
              <a:t>6. </a:t>
            </a:r>
            <a:r>
              <a:rPr lang="zh-TW" altLang="en-US" dirty="0" smtClean="0"/>
              <a:t>為了上網甘冒人際、教育或工作損失的危險 </a:t>
            </a:r>
          </a:p>
          <a:p>
            <a:r>
              <a:rPr lang="en-US" altLang="zh-TW" dirty="0" smtClean="0"/>
              <a:t>7. </a:t>
            </a:r>
            <a:r>
              <a:rPr lang="zh-TW" altLang="en-US" dirty="0" smtClean="0"/>
              <a:t>曾向家人朋友說謊以隱瞞我涉入網路的程度 </a:t>
            </a:r>
          </a:p>
          <a:p>
            <a:r>
              <a:rPr lang="en-US" altLang="zh-TW" dirty="0" smtClean="0"/>
              <a:t>8. </a:t>
            </a:r>
            <a:r>
              <a:rPr lang="zh-TW" altLang="en-US" dirty="0" smtClean="0"/>
              <a:t>上網為了逃避問題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無助、罪惡感、焦慮沮喪 </a:t>
            </a:r>
          </a:p>
          <a:p>
            <a:endParaRPr lang="zh-TW" altLang="en-US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3419872" y="6381328"/>
            <a:ext cx="179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(Young，1998 )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1923</Words>
  <Application>Microsoft Office PowerPoint</Application>
  <PresentationFormat>如螢幕大小 (4:3)</PresentationFormat>
  <Paragraphs>256</Paragraphs>
  <Slides>38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佈景主題</vt:lpstr>
      <vt:lpstr>網路電子科技可以帶給我們快樂嗎?  科技的真相  </vt:lpstr>
      <vt:lpstr>投影片 2</vt:lpstr>
      <vt:lpstr>本堂課目的－認識真相</vt:lpstr>
      <vt:lpstr>授課大綱</vt:lpstr>
      <vt:lpstr>投影片 5</vt:lpstr>
      <vt:lpstr>影片觀賞</vt:lpstr>
      <vt:lpstr>網路科技對我們是好是壞?</vt:lpstr>
      <vt:lpstr>投影片 8</vt:lpstr>
      <vt:lpstr>我有網路沉迷症嗎? </vt:lpstr>
      <vt:lpstr>網路沉迷的要素</vt:lpstr>
      <vt:lpstr>社會學研究分類(Suler I996 )</vt:lpstr>
      <vt:lpstr>想一想</vt:lpstr>
      <vt:lpstr>影片觀賞</vt:lpstr>
      <vt:lpstr>如何戒除網路沉迷?</vt:lpstr>
      <vt:lpstr>影片欣賞</vt:lpstr>
      <vt:lpstr>小結</vt:lpstr>
      <vt:lpstr>授課大綱</vt:lpstr>
      <vt:lpstr>投影片 18</vt:lpstr>
      <vt:lpstr>Moore’s Law</vt:lpstr>
      <vt:lpstr>高科技業有汙染嗎?</vt:lpstr>
      <vt:lpstr>IC製造過程的汙染</vt:lpstr>
      <vt:lpstr>投影片 22</vt:lpstr>
      <vt:lpstr>這麼多種的廢水!</vt:lpstr>
      <vt:lpstr>電子垃圾</vt:lpstr>
      <vt:lpstr>影片欣賞</vt:lpstr>
      <vt:lpstr>污染根本原因是什麼？</vt:lpstr>
      <vt:lpstr>這些汙染和我有關係嗎?</vt:lpstr>
      <vt:lpstr>我能為地球做什麼?</vt:lpstr>
      <vt:lpstr>授課大綱</vt:lpstr>
      <vt:lpstr>投影片 30</vt:lpstr>
      <vt:lpstr>電磁波</vt:lpstr>
      <vt:lpstr>SAR </vt:lpstr>
      <vt:lpstr>電磁波的危害</vt:lpstr>
      <vt:lpstr>如何保護自己?(一)</vt:lpstr>
      <vt:lpstr>如何保護自己?(二)</vt:lpstr>
      <vt:lpstr>總結</vt:lpstr>
      <vt:lpstr>本週作業</vt:lpstr>
      <vt:lpstr>分組分享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顏秀芬</cp:lastModifiedBy>
  <cp:revision>8</cp:revision>
  <dcterms:created xsi:type="dcterms:W3CDTF">2016-09-12T16:40:52Z</dcterms:created>
  <dcterms:modified xsi:type="dcterms:W3CDTF">2016-09-16T09:33:35Z</dcterms:modified>
</cp:coreProperties>
</file>