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95" autoAdjust="0"/>
  </p:normalViewPr>
  <p:slideViewPr>
    <p:cSldViewPr snapToGrid="0">
      <p:cViewPr varScale="1">
        <p:scale>
          <a:sx n="64" d="100"/>
          <a:sy n="64" d="100"/>
        </p:scale>
        <p:origin x="-130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DE11-748F-4D14-8C9D-FCE196540986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C682-2227-4BF6-AA64-5B67C79D3A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5312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0BA9B-985B-4604-BD4F-D649798CDE8F}" type="slidenum">
              <a:rPr lang="zh-TW" altLang="en-US" smtClean="0"/>
              <a:pPr/>
              <a:t>4</a:t>
            </a:fld>
            <a:endParaRPr lang="en-US" altLang="zh-TW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90186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D71C3-03BB-4A00-B125-25269AB21F1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0965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6AB7B-FB5B-4463-A2E1-6F143D3E0515}" type="slidenum">
              <a:rPr lang="zh-TW" altLang="en-US" smtClean="0"/>
              <a:pPr/>
              <a:t>18</a:t>
            </a:fld>
            <a:endParaRPr lang="en-US" altLang="zh-TW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93790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1230"/>
            <a:ext cx="9144000" cy="6461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9B-A96F-4476-9369-C1D427EF814C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7163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800-2C12-47DA-815C-3D3104BCC47B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3426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0A2-7D7E-4700-972F-FEA20D3801A3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617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64EA-8F9F-4C01-A338-D4C2919F0F43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2623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68531-09F0-4A69-91FA-A2C2A91C30D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5527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" r="385" b="1172"/>
          <a:stretch/>
        </p:blipFill>
        <p:spPr>
          <a:xfrm>
            <a:off x="0" y="408202"/>
            <a:ext cx="9155480" cy="6449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8456"/>
            <a:ext cx="78867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21DC-5416-4B68-B6EF-DEBAEB28D585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6920287" y="5969794"/>
            <a:ext cx="2057400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altLang="zh-TW" dirty="0" smtClean="0"/>
              <a:t>P. </a:t>
            </a:r>
            <a:fld id="{89D23942-0EAD-418F-9FAB-1A29026D8FC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3122" y="0"/>
            <a:ext cx="7886700" cy="13255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31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" r="385" b="1172"/>
          <a:stretch/>
        </p:blipFill>
        <p:spPr>
          <a:xfrm>
            <a:off x="0" y="408202"/>
            <a:ext cx="9155480" cy="6449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8456"/>
            <a:ext cx="78867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E5F2-C26B-4530-B75C-7C969E34C462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6920287" y="5969794"/>
            <a:ext cx="20574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zh-TW" dirty="0" smtClean="0"/>
              <a:t>P. </a:t>
            </a:r>
            <a:fld id="{89D23942-0EAD-418F-9FAB-1A29026D8FC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3122" y="0"/>
            <a:ext cx="7886700" cy="13255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454F-A4EE-4C2F-B911-BC53811FD0BC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7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E561-7B42-45B6-9C3A-6B36462E1C91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9064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7346-94EE-433F-81EE-D3134AED9133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518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8296A-CDCA-4B67-920A-8E18CE657938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7480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D41A-FD94-4367-B44F-5DCC4FB79BA9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28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4DF-3CA2-4506-83A3-0365246C8CF1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5655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556" y="4103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D3CE-C528-4577-BA96-2EDB407CC259}" type="datetime1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3942-0EAD-418F-9FAB-1A29026D8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59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Pj6SqwwZ9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http://webmail.yuntech.edu.tw/cgi-bin/downfile/KRTAH1PJ4317BF1569010_3.jpg/pic02995.jpg?HTTP_COOKIE=key=$2833F936.chouws:tw&amp;fake=pic02995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w.myblog.yahoo.com/i2taiwan/" TargetMode="External"/><Relationship Id="rId2" Type="http://schemas.openxmlformats.org/officeDocument/2006/relationships/hyperlink" Target="http://www.youtube.com/watch?v=lbLRoPdO3y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23380;&#23376;&#22256;&#26044;&#38515;&#34081;&#65292;&#23376;&#36335;&#21839;&#21531;&#23376;.wm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w.wrs.yahoo.com/_ylt=A8tUxwgYXMBG83MB6Fxt1gt./SIG=1hnqgjsss/EXP=1187098008/**http:/tw.search.yahoo.com/search/images/view?back=http://tw.search.yahoo.com/search/images?fr=yfp&amp;ei=UTF-8&amp;p=%E7%94%98%E5%9C%B0&amp;w=184&amp;h=127&amp;imgurl=www.beidabiz.com/benke_attach/bbs/9999-8673218.jpg&amp;rurl=http://www.beidabiz.com/program/bbs/BBS_Content.jsp?id=9999&amp;amp;Tid=1001301&amp;size=6.5kB&amp;name=9999-8673218.jpg&amp;p=%E7%94%98%E5%9C%B0&amp;type=jpeg&amp;no=1&amp;tt=921&amp;oid=a5c4e5f2e1fa27dc&amp;ei=UTF-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5105;&#23601;&#36889;&#27171;&#36942;&#20102;&#19968;&#29983;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server48.hypermart.net/chingku/brazil007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9968;&#27573;&#36040;&#20271;&#26031;&#30340;&#36986;&#35328;.pptx" TargetMode="External"/><Relationship Id="rId2" Type="http://schemas.openxmlformats.org/officeDocument/2006/relationships/hyperlink" Target="http://www.youtube.com/watch?v=Xy2RO480aK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ilPCwmxa5Gw" TargetMode="External"/><Relationship Id="rId4" Type="http://schemas.openxmlformats.org/officeDocument/2006/relationships/hyperlink" Target="http://www.youtube.com/watch?v=7TcpQV7rng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21566;&#21313;&#26377;&#20116;&#32780;&#24535;&#26044;&#23416;.wm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ingyanjiaju.xyun.org/famous/320/index.html" TargetMode="External"/><Relationship Id="rId2" Type="http://schemas.openxmlformats.org/officeDocument/2006/relationships/hyperlink" Target="http://mingyanjiaju.xyun.org/famous/159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ngyanjiaju.xyun.org/famous/672/index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ingyanjiaju.xyun.org/famous/428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84711" y="1938131"/>
            <a:ext cx="7406640" cy="125233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立足當下，放眼未來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</a:rPr>
              <a:t>------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讓生命目標更高遠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786190"/>
            <a:ext cx="7406640" cy="257176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         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           </a:t>
            </a:r>
            <a:r>
              <a:rPr lang="zh-TW" altLang="en-US" dirty="0" smtClean="0">
                <a:solidFill>
                  <a:srgbClr val="C00000"/>
                </a:solidFill>
              </a:rPr>
              <a:t>            臺中教育大學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                 </a:t>
            </a:r>
            <a:r>
              <a:rPr lang="zh-TW" altLang="en-US" dirty="0" smtClean="0">
                <a:solidFill>
                  <a:srgbClr val="C00000"/>
                </a:solidFill>
              </a:rPr>
              <a:t>語文教育學系  </a:t>
            </a:r>
            <a:r>
              <a:rPr lang="zh-TW" altLang="en-US" dirty="0">
                <a:solidFill>
                  <a:srgbClr val="C00000"/>
                </a:solidFill>
              </a:rPr>
              <a:t>楊淑華</a:t>
            </a:r>
          </a:p>
        </p:txBody>
      </p:sp>
    </p:spTree>
    <p:extLst>
      <p:ext uri="{BB962C8B-B14F-4D97-AF65-F5344CB8AC3E}">
        <p14:creationId xmlns:p14="http://schemas.microsoft.com/office/powerpoint/2010/main" xmlns="" val="24652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補充  青年人的四個大夢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zh-TW" b="1" dirty="0">
                <a:latin typeface="華康新儷中黑" charset="-120"/>
                <a:ea typeface="華康新儷中黑" charset="-120"/>
                <a:hlinkClick r:id="rId2"/>
              </a:rPr>
              <a:t>http://</a:t>
            </a:r>
            <a:r>
              <a:rPr lang="en-US" altLang="zh-TW" b="1" dirty="0" smtClean="0">
                <a:latin typeface="華康新儷中黑" charset="-120"/>
                <a:ea typeface="華康新儷中黑" charset="-120"/>
                <a:hlinkClick r:id="rId2"/>
              </a:rPr>
              <a:t>www.youtube.com/watch?v=APj6SqwwZ9U</a:t>
            </a:r>
            <a:endParaRPr lang="en-US" altLang="zh-TW" b="1" dirty="0" smtClean="0">
              <a:latin typeface="華康新儷中黑" charset="-120"/>
              <a:ea typeface="華康新儷中黑" charset="-12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zh-TW" altLang="en-US" b="1" dirty="0" smtClean="0">
              <a:latin typeface="華康新儷中黑" charset="-120"/>
              <a:ea typeface="華康新儷中黑" charset="-12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尋求人生的價值</a:t>
            </a:r>
            <a:r>
              <a:rPr lang="en-US" altLang="zh-TW" b="1" dirty="0" smtClean="0">
                <a:ea typeface="華康新儷中黑" charset="-120"/>
              </a:rPr>
              <a:t>—</a:t>
            </a: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自我統整到人生的終極意義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zh-TW" altLang="en-US" b="1" dirty="0" smtClean="0">
              <a:latin typeface="華康新儷中黑" charset="-120"/>
              <a:ea typeface="華康新儷中黑" charset="-12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尋求良師益友</a:t>
            </a:r>
            <a:r>
              <a:rPr lang="en-US" altLang="zh-TW" b="1" dirty="0" smtClean="0">
                <a:ea typeface="華康新儷中黑" charset="-120"/>
              </a:rPr>
              <a:t>—</a:t>
            </a: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三人行必有我師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zh-TW" altLang="en-US" b="1" dirty="0" smtClean="0">
              <a:latin typeface="華康新儷中黑" charset="-120"/>
              <a:ea typeface="華康新儷中黑" charset="-12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zh-TW" altLang="en-US" b="1" dirty="0" smtClean="0">
                <a:solidFill>
                  <a:srgbClr val="C00000"/>
                </a:solidFill>
                <a:latin typeface="華康新儷中黑" charset="-120"/>
                <a:ea typeface="華康新儷中黑" charset="-120"/>
              </a:rPr>
              <a:t>尋求終生的事業</a:t>
            </a:r>
            <a:r>
              <a:rPr lang="en-US" altLang="zh-TW" b="1" dirty="0" smtClean="0">
                <a:ea typeface="華康新儷中黑" charset="-120"/>
              </a:rPr>
              <a:t>—</a:t>
            </a: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自我探索到生命方向的</a:t>
            </a:r>
            <a:endParaRPr lang="en-US" altLang="zh-TW" b="1" dirty="0" smtClean="0">
              <a:latin typeface="華康新儷中黑" charset="-120"/>
              <a:ea typeface="華康新儷中黑" charset="-120"/>
            </a:endParaRPr>
          </a:p>
          <a:p>
            <a:pPr marL="82296" indent="0">
              <a:lnSpc>
                <a:spcPct val="90000"/>
              </a:lnSpc>
              <a:spcBef>
                <a:spcPct val="10000"/>
              </a:spcBef>
              <a:buNone/>
            </a:pP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                                確立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zh-TW" altLang="en-US" b="1" dirty="0" smtClean="0">
              <a:latin typeface="華康新儷中黑" charset="-120"/>
              <a:ea typeface="華康新儷中黑" charset="-12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zh-TW" altLang="en-US" b="1" dirty="0" smtClean="0">
                <a:solidFill>
                  <a:srgbClr val="C00000"/>
                </a:solidFill>
                <a:latin typeface="華康新儷中黑" charset="-120"/>
                <a:ea typeface="華康新儷中黑" charset="-120"/>
              </a:rPr>
              <a:t>愛的尋求</a:t>
            </a:r>
            <a:r>
              <a:rPr lang="en-US" altLang="zh-TW" b="1" dirty="0" smtClean="0">
                <a:ea typeface="華康新儷中黑" charset="-120"/>
              </a:rPr>
              <a:t>—</a:t>
            </a: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曾經共同擁有的成長與記憶</a:t>
            </a:r>
          </a:p>
        </p:txBody>
      </p:sp>
    </p:spTree>
    <p:extLst>
      <p:ext uri="{BB962C8B-B14F-4D97-AF65-F5344CB8AC3E}">
        <p14:creationId xmlns:p14="http://schemas.microsoft.com/office/powerpoint/2010/main" xmlns="" val="10690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立志與</a:t>
            </a:r>
            <a:r>
              <a:rPr lang="zh-TW" altLang="en-US" dirty="0" smtClean="0">
                <a:solidFill>
                  <a:srgbClr val="7030A0"/>
                </a:solidFill>
              </a:rPr>
              <a:t>生涯規劃</a:t>
            </a:r>
            <a:r>
              <a:rPr lang="zh-TW" altLang="en-US" dirty="0" smtClean="0"/>
              <a:t>的先後關係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None/>
            </a:pPr>
            <a:r>
              <a:rPr lang="zh-TW" altLang="en-US" b="1" dirty="0" smtClean="0">
                <a:solidFill>
                  <a:srgbClr val="6D922A"/>
                </a:solidFill>
                <a:latin typeface="全真行書" pitchFamily="49" charset="-120"/>
                <a:ea typeface="全真行書" pitchFamily="49" charset="-120"/>
              </a:rPr>
              <a:t>一、 了解</a:t>
            </a:r>
            <a:r>
              <a:rPr lang="zh-TW" altLang="en-US" b="1" dirty="0" smtClean="0">
                <a:solidFill>
                  <a:srgbClr val="FF0000"/>
                </a:solidFill>
                <a:latin typeface="全真行書" pitchFamily="49" charset="-120"/>
                <a:ea typeface="全真行書" pitchFamily="49" charset="-120"/>
              </a:rPr>
              <a:t>自己是怎樣的人？</a:t>
            </a:r>
          </a:p>
          <a:p>
            <a:pPr>
              <a:buSzTx/>
              <a:buFontTx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全真行書" pitchFamily="49" charset="-120"/>
                <a:ea typeface="全真行書" pitchFamily="49" charset="-120"/>
              </a:rPr>
              <a:t>          喜歡什麼？</a:t>
            </a:r>
            <a:endParaRPr lang="en-US" altLang="zh-TW" b="1" dirty="0" smtClean="0">
              <a:solidFill>
                <a:srgbClr val="FF0000"/>
              </a:solidFill>
              <a:latin typeface="全真行書" pitchFamily="49" charset="-120"/>
              <a:ea typeface="全真行書" pitchFamily="49" charset="-120"/>
            </a:endParaRPr>
          </a:p>
          <a:p>
            <a:pPr>
              <a:buSzTx/>
              <a:buFontTx/>
              <a:buNone/>
            </a:pPr>
            <a:endParaRPr lang="zh-TW" altLang="en-US" b="1" dirty="0" smtClean="0">
              <a:solidFill>
                <a:srgbClr val="6D922A"/>
              </a:solidFill>
              <a:latin typeface="全真行書" pitchFamily="49" charset="-120"/>
              <a:ea typeface="全真行書" pitchFamily="49" charset="-120"/>
            </a:endParaRPr>
          </a:p>
          <a:p>
            <a:pPr>
              <a:buSzTx/>
              <a:buNone/>
            </a:pPr>
            <a:r>
              <a:rPr lang="zh-TW" altLang="en-US" b="1" dirty="0" smtClean="0">
                <a:solidFill>
                  <a:srgbClr val="6D922A"/>
                </a:solidFill>
                <a:latin typeface="全真行書" pitchFamily="49" charset="-120"/>
                <a:ea typeface="全真行書" pitchFamily="49" charset="-120"/>
              </a:rPr>
              <a:t>二、價值觀念</a:t>
            </a:r>
            <a:r>
              <a:rPr lang="zh-TW" altLang="en-US" b="1" dirty="0" smtClean="0">
                <a:solidFill>
                  <a:srgbClr val="FF0000"/>
                </a:solidFill>
                <a:latin typeface="全真行書" pitchFamily="49" charset="-120"/>
                <a:ea typeface="全真行書" pitchFamily="49" charset="-120"/>
              </a:rPr>
              <a:t>信念為何？</a:t>
            </a:r>
          </a:p>
          <a:p>
            <a:pPr>
              <a:buSzTx/>
              <a:buFontTx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全真行書" pitchFamily="49" charset="-120"/>
                <a:ea typeface="全真行書" pitchFamily="49" charset="-120"/>
              </a:rPr>
              <a:t>          人生要往何處去？</a:t>
            </a:r>
            <a:endParaRPr lang="en-US" altLang="zh-TW" b="1" dirty="0" smtClean="0">
              <a:solidFill>
                <a:srgbClr val="FF0000"/>
              </a:solidFill>
              <a:latin typeface="全真行書" pitchFamily="49" charset="-120"/>
              <a:ea typeface="全真行書" pitchFamily="49" charset="-120"/>
            </a:endParaRPr>
          </a:p>
          <a:p>
            <a:pPr>
              <a:buSzTx/>
              <a:buFontTx/>
              <a:buNone/>
            </a:pPr>
            <a:endParaRPr lang="en-US" altLang="zh-TW" b="1" dirty="0" smtClean="0">
              <a:solidFill>
                <a:srgbClr val="6D922A"/>
              </a:solidFill>
              <a:latin typeface="全真行書" pitchFamily="49" charset="-120"/>
              <a:ea typeface="全真行書" pitchFamily="49" charset="-120"/>
            </a:endParaRPr>
          </a:p>
          <a:p>
            <a:pPr>
              <a:buSzTx/>
              <a:buFontTx/>
              <a:buNone/>
            </a:pPr>
            <a:r>
              <a:rPr lang="zh-TW" altLang="en-US" b="1" dirty="0" smtClean="0">
                <a:solidFill>
                  <a:srgbClr val="6D922A"/>
                </a:solidFill>
                <a:latin typeface="全真行書" pitchFamily="49" charset="-120"/>
                <a:ea typeface="全真行書" pitchFamily="49" charset="-120"/>
              </a:rPr>
              <a:t>三：思考實踐志向的</a:t>
            </a:r>
            <a:r>
              <a:rPr lang="zh-TW" altLang="en-US" b="1" dirty="0" smtClean="0">
                <a:solidFill>
                  <a:srgbClr val="FF0000"/>
                </a:solidFill>
                <a:latin typeface="全真行書" pitchFamily="49" charset="-120"/>
                <a:ea typeface="全真行書" pitchFamily="49" charset="-120"/>
              </a:rPr>
              <a:t>可行規劃</a:t>
            </a:r>
            <a:r>
              <a:rPr lang="zh-TW" altLang="en-US" b="1" dirty="0" smtClean="0">
                <a:solidFill>
                  <a:srgbClr val="6D922A"/>
                </a:solidFill>
                <a:latin typeface="全真行書" pitchFamily="49" charset="-120"/>
                <a:ea typeface="全真行書" pitchFamily="49" charset="-120"/>
              </a:rPr>
              <a:t>為何？</a:t>
            </a:r>
          </a:p>
          <a:p>
            <a:pPr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（幸福人生三部曲）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1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立志與</a:t>
            </a:r>
            <a:r>
              <a:rPr lang="zh-TW" altLang="en-US" dirty="0" smtClean="0">
                <a:solidFill>
                  <a:srgbClr val="FF0000"/>
                </a:solidFill>
              </a:rPr>
              <a:t>生涯規劃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生涯規劃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就是一個人對自己生涯過程有目標、有計劃及有系統的妥善安排。有了完整的生涯規劃，我們更能確定生涯的目標，也可以掌握了人生的方向，才不致於迷失在人生的汪洋中。即所謂：「凡事豫則立，不豫則廢。」</a:t>
            </a:r>
          </a:p>
          <a:p>
            <a:r>
              <a:rPr lang="zh-TW" altLang="en-US" dirty="0" smtClean="0"/>
              <a:t>規劃是什麼意思？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規劃是指在人生的何時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when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意圖促成何事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what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形成，如何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how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促使它發生？藉由何處資源 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(where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與何人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who)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等連續不斷且一直修正的動態歷程。</a:t>
            </a:r>
          </a:p>
          <a:p>
            <a:r>
              <a:rPr lang="zh-TW" altLang="en-US" dirty="0" smtClean="0">
                <a:solidFill>
                  <a:srgbClr val="CC0000"/>
                </a:solidFill>
                <a:latin typeface="+mn-ea"/>
              </a:rPr>
              <a:t>生涯規劃的四個重要因素：就是</a:t>
            </a:r>
            <a:r>
              <a:rPr lang="zh-TW" altLang="en-US" u="sng" dirty="0" smtClean="0">
                <a:solidFill>
                  <a:srgbClr val="FF0000"/>
                </a:solidFill>
                <a:latin typeface="+mn-ea"/>
              </a:rPr>
              <a:t>如何知己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u="sng" dirty="0" smtClean="0">
                <a:solidFill>
                  <a:srgbClr val="FF0000"/>
                </a:solidFill>
                <a:latin typeface="+mn-ea"/>
              </a:rPr>
              <a:t>知彼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u="sng" dirty="0" smtClean="0">
                <a:solidFill>
                  <a:srgbClr val="FF0000"/>
                </a:solidFill>
                <a:latin typeface="+mn-ea"/>
              </a:rPr>
              <a:t>如何抉擇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u="sng" dirty="0" smtClean="0">
                <a:solidFill>
                  <a:srgbClr val="FF0000"/>
                </a:solidFill>
                <a:latin typeface="+mn-ea"/>
              </a:rPr>
              <a:t>如何設定目標與行動</a:t>
            </a:r>
            <a:r>
              <a:rPr lang="zh-TW" altLang="en-US" dirty="0" smtClean="0">
                <a:solidFill>
                  <a:srgbClr val="CC0000"/>
                </a:solidFill>
                <a:latin typeface="+mn-ea"/>
              </a:rPr>
              <a:t>。</a:t>
            </a:r>
            <a:endParaRPr lang="zh-TW" altLang="en-US" dirty="0">
              <a:solidFill>
                <a:srgbClr val="CC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1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</a:t>
            </a:r>
            <a:r>
              <a:rPr lang="zh-TW" altLang="en-US" dirty="0" smtClean="0"/>
              <a:t>如何做好個人生涯規劃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728" y="1357298"/>
            <a:ext cx="7498080" cy="4800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一、</a:t>
            </a:r>
            <a:r>
              <a:rPr lang="zh-TW" altLang="en-US" dirty="0" smtClean="0">
                <a:solidFill>
                  <a:srgbClr val="FF0000"/>
                </a:solidFill>
              </a:rPr>
              <a:t>知己</a:t>
            </a:r>
            <a:r>
              <a:rPr lang="zh-TW" altLang="en-US" dirty="0" smtClean="0"/>
              <a:t>：了解個人性格、興趣、能力、價值觀、生涯信念、社會潮流、生涯進路。</a:t>
            </a:r>
          </a:p>
          <a:p>
            <a:r>
              <a:rPr lang="zh-TW" altLang="en-US" dirty="0" smtClean="0"/>
              <a:t>二、</a:t>
            </a:r>
            <a:r>
              <a:rPr lang="zh-TW" altLang="en-US" dirty="0" smtClean="0">
                <a:solidFill>
                  <a:srgbClr val="FF0000"/>
                </a:solidFill>
              </a:rPr>
              <a:t>知彼</a:t>
            </a:r>
            <a:r>
              <a:rPr lang="zh-TW" altLang="en-US" dirty="0" smtClean="0"/>
              <a:t>：收集資訊</a:t>
            </a:r>
            <a:r>
              <a:rPr lang="en-US" altLang="zh-TW" dirty="0" smtClean="0"/>
              <a:t>(</a:t>
            </a:r>
            <a:r>
              <a:rPr lang="zh-TW" altLang="en-US" dirty="0" smtClean="0"/>
              <a:t>職業類別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zh-TW" altLang="en-US" dirty="0" smtClean="0"/>
              <a:t>   前提：認識 職業、事業、志業的差別</a:t>
            </a:r>
          </a:p>
          <a:p>
            <a:r>
              <a:rPr lang="en-US" dirty="0" smtClean="0"/>
              <a:t> </a:t>
            </a:r>
            <a:r>
              <a:rPr lang="zh-TW" altLang="en-US" dirty="0" smtClean="0"/>
              <a:t>三、</a:t>
            </a:r>
            <a:r>
              <a:rPr lang="zh-TW" altLang="en-US" dirty="0" smtClean="0">
                <a:solidFill>
                  <a:srgbClr val="FF0000"/>
                </a:solidFill>
              </a:rPr>
              <a:t>抉擇、設立目標和行動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運用決策技巧擬定生涯目標、確實行動與實踐。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2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A75228-ECCD-4FF0-AB7C-1F9C64E32C4A}" type="slidenum">
              <a:rPr lang="zh-TW" altLang="en-US" smtClean="0"/>
              <a:pPr/>
              <a:t>14</a:t>
            </a:fld>
            <a:endParaRPr lang="en-US" altLang="zh-TW" dirty="0" smtClean="0"/>
          </a:p>
        </p:txBody>
      </p:sp>
      <p:sp>
        <p:nvSpPr>
          <p:cNvPr id="28675" name="AutoShape 2"/>
          <p:cNvSpPr>
            <a:spLocks noGrp="1" noChangeArrowheads="1"/>
          </p:cNvSpPr>
          <p:nvPr>
            <p:ph type="title"/>
          </p:nvPr>
        </p:nvSpPr>
        <p:spPr>
          <a:xfrm>
            <a:off x="1243804" y="131625"/>
            <a:ext cx="6475588" cy="855662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zh-TW" altLang="en-US" sz="4000" dirty="0" smtClean="0">
                <a:latin typeface="華康新儷中黑" charset="-120"/>
                <a:ea typeface="華康新儷中黑" charset="-120"/>
              </a:rPr>
              <a:t>成功人生的金三角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356" y="1560445"/>
            <a:ext cx="7498080" cy="636767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       </a:t>
            </a: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               </a:t>
            </a:r>
            <a:endParaRPr lang="zh-TW" altLang="en-US" b="1" dirty="0" smtClean="0">
              <a:latin typeface="華康新儷中黑" charset="-120"/>
              <a:ea typeface="華康新儷中黑" charset="-12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2857488" y="2071678"/>
            <a:ext cx="2786082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altLang="zh-TW" sz="4400" b="1" dirty="0">
                <a:solidFill>
                  <a:srgbClr val="FF0033"/>
                </a:solidFill>
                <a:latin typeface="華康新儷中黑" charset="-120"/>
                <a:ea typeface="華康新儷中黑" charset="-120"/>
              </a:rPr>
              <a:t>Attitude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928662" y="4799014"/>
            <a:ext cx="205866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vl="1" eaLnBrk="0" hangingPunct="0"/>
            <a:r>
              <a:rPr lang="en-US" altLang="zh-TW" sz="3200" b="1" dirty="0">
                <a:solidFill>
                  <a:srgbClr val="FF0033"/>
                </a:solidFill>
                <a:latin typeface="華康新儷中黑" charset="-120"/>
                <a:ea typeface="華康新儷中黑" charset="-120"/>
              </a:rPr>
              <a:t>Effort</a:t>
            </a: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5843412" y="4800600"/>
            <a:ext cx="203260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3200" b="1" dirty="0">
                <a:solidFill>
                  <a:srgbClr val="FF0033"/>
                </a:solidFill>
                <a:latin typeface="華康新儷中黑" charset="-120"/>
                <a:ea typeface="華康新儷中黑" charset="-120"/>
              </a:rPr>
              <a:t>Knowledge</a:t>
            </a:r>
          </a:p>
        </p:txBody>
      </p:sp>
      <p:sp>
        <p:nvSpPr>
          <p:cNvPr id="28680" name="AutoShape 7"/>
          <p:cNvSpPr>
            <a:spLocks noChangeArrowheads="1"/>
          </p:cNvSpPr>
          <p:nvPr/>
        </p:nvSpPr>
        <p:spPr bwMode="auto">
          <a:xfrm>
            <a:off x="3031067" y="3271838"/>
            <a:ext cx="2582333" cy="17653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Peak</a:t>
            </a:r>
          </a:p>
          <a:p>
            <a:pPr algn="ctr"/>
            <a:r>
              <a:rPr lang="en-US" altLang="zh-TW" sz="2400" b="1" dirty="0">
                <a:solidFill>
                  <a:schemeClr val="bg2"/>
                </a:solidFill>
                <a:latin typeface="Times New Roman" pitchFamily="18" charset="0"/>
              </a:rPr>
              <a:t>performance</a:t>
            </a:r>
            <a:endParaRPr lang="en-US" altLang="zh-TW" sz="2400" b="1" dirty="0">
              <a:latin typeface="Times New Roman" pitchFamily="18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034345" y="5619750"/>
            <a:ext cx="759601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7030A0"/>
                </a:solidFill>
              </a:rPr>
              <a:t>沒有專業知能，就沒有前途，只有專業知能，那我們的路不會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長久、眼界過於偏狹。</a:t>
            </a:r>
            <a:endParaRPr lang="zh-TW" alt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042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637FA-83B4-46B3-B9CB-CD9413FF9379}" type="slidenum">
              <a:rPr lang="zh-TW" altLang="en-US" smtClean="0"/>
              <a:pPr/>
              <a:t>15</a:t>
            </a:fld>
            <a:endParaRPr lang="en-US" altLang="zh-TW" dirty="0" smtClean="0"/>
          </a:p>
        </p:txBody>
      </p:sp>
      <p:sp>
        <p:nvSpPr>
          <p:cNvPr id="27651" name="AutoShape 2"/>
          <p:cNvSpPr>
            <a:spLocks noGrp="1" noChangeArrowheads="1"/>
          </p:cNvSpPr>
          <p:nvPr>
            <p:ph type="title"/>
          </p:nvPr>
        </p:nvSpPr>
        <p:spPr>
          <a:xfrm>
            <a:off x="1092814" y="258971"/>
            <a:ext cx="6550378" cy="854075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latin typeface="華康新儷中黑" charset="-120"/>
                <a:ea typeface="華康新儷中黑" charset="-120"/>
              </a:rPr>
              <a:t>生涯規劃真正的三個平台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214563"/>
            <a:ext cx="6096000" cy="4108450"/>
          </a:xfrm>
        </p:spPr>
        <p:txBody>
          <a:bodyPr/>
          <a:lstStyle/>
          <a:p>
            <a:pPr eaLnBrk="1" hangingPunct="1"/>
            <a:endParaRPr lang="zh-TW" altLang="en-US" b="1" smtClean="0">
              <a:latin typeface="華康新儷中黑" charset="-120"/>
              <a:ea typeface="華康新儷中黑" charset="-120"/>
            </a:endParaRPr>
          </a:p>
          <a:p>
            <a:pPr eaLnBrk="1" hangingPunct="1"/>
            <a:endParaRPr lang="zh-TW" altLang="en-US" b="1" smtClean="0">
              <a:latin typeface="華康新儷中黑" charset="-120"/>
              <a:ea typeface="華康新儷中黑" charset="-120"/>
            </a:endParaRPr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048000" y="3119439"/>
            <a:ext cx="2667000" cy="24415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3287889" y="2446338"/>
            <a:ext cx="21336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2300" b="1">
                <a:latin typeface="Times New Roman" pitchFamily="18" charset="0"/>
              </a:rPr>
              <a:t>待人處事接物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TW" sz="2300" b="1" dirty="0">
                <a:solidFill>
                  <a:srgbClr val="FF0066"/>
                </a:solidFill>
                <a:latin typeface="Times New Roman" pitchFamily="18" charset="0"/>
              </a:rPr>
              <a:t>(S.Q)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831622" y="5643563"/>
            <a:ext cx="205457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2300" b="1">
                <a:latin typeface="Times New Roman" pitchFamily="18" charset="0"/>
              </a:rPr>
              <a:t>專業知識技能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TW" sz="2300" b="1" dirty="0">
                <a:solidFill>
                  <a:srgbClr val="FF0066"/>
                </a:solidFill>
                <a:latin typeface="Times New Roman" pitchFamily="18" charset="0"/>
              </a:rPr>
              <a:t>(I.Q)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4866923" y="5683251"/>
            <a:ext cx="2286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2300" b="1">
                <a:latin typeface="Times New Roman" pitchFamily="18" charset="0"/>
              </a:rPr>
              <a:t>思惟組織分析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TW" sz="2300" b="1" dirty="0">
                <a:solidFill>
                  <a:srgbClr val="FF0066"/>
                </a:solidFill>
                <a:latin typeface="Times New Roman" pitchFamily="18" charset="0"/>
              </a:rPr>
              <a:t>(E.Q)</a:t>
            </a:r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3810000" y="5867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 flipV="1">
            <a:off x="2895600" y="3733800"/>
            <a:ext cx="762000" cy="1219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5029200" y="3657600"/>
            <a:ext cx="762000" cy="1371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2357125" y="3505200"/>
            <a:ext cx="55399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itchFamily="18" charset="0"/>
              </a:rPr>
              <a:t>轉識成智</a:t>
            </a: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5786125" y="3505200"/>
            <a:ext cx="55399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itchFamily="18" charset="0"/>
              </a:rPr>
              <a:t>圓融善巧</a:t>
            </a:r>
          </a:p>
        </p:txBody>
      </p:sp>
    </p:spTree>
    <p:extLst>
      <p:ext uri="{BB962C8B-B14F-4D97-AF65-F5344CB8AC3E}">
        <p14:creationId xmlns:p14="http://schemas.microsoft.com/office/powerpoint/2010/main" xmlns="" val="2498034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看重 生命的</a:t>
            </a:r>
            <a:r>
              <a:rPr lang="zh-TW" altLang="en-US" dirty="0" smtClean="0">
                <a:solidFill>
                  <a:srgbClr val="7030A0"/>
                </a:solidFill>
              </a:rPr>
              <a:t>整體經營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確立自己的生命觀</a:t>
            </a:r>
            <a:r>
              <a:rPr lang="en-US" altLang="zh-TW" b="1" dirty="0" smtClean="0">
                <a:ea typeface="華康新儷中黑" charset="-120"/>
              </a:rPr>
              <a:t>—</a:t>
            </a: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座標與羅盤，眼光長遠，方向正確</a:t>
            </a:r>
          </a:p>
          <a:p>
            <a:pPr>
              <a:spcBef>
                <a:spcPct val="100000"/>
              </a:spcBef>
            </a:pP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生命的目的</a:t>
            </a:r>
            <a:r>
              <a:rPr lang="en-US" altLang="zh-TW" b="1" dirty="0" smtClean="0">
                <a:ea typeface="華康新儷中黑" charset="-120"/>
              </a:rPr>
              <a:t>—</a:t>
            </a: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身、心、靈的健康與快樂</a:t>
            </a:r>
          </a:p>
          <a:p>
            <a:pPr>
              <a:spcBef>
                <a:spcPct val="100000"/>
              </a:spcBef>
            </a:pPr>
            <a:r>
              <a:rPr lang="zh-TW" altLang="en-US" b="1" dirty="0" smtClean="0">
                <a:solidFill>
                  <a:srgbClr val="FF0000"/>
                </a:solidFill>
                <a:latin typeface="華康新儷中黑" charset="-120"/>
                <a:ea typeface="華康新儷中黑" charset="-120"/>
              </a:rPr>
              <a:t>快樂的內涵</a:t>
            </a:r>
            <a:r>
              <a:rPr lang="en-US" altLang="zh-TW" b="1" dirty="0" smtClean="0">
                <a:solidFill>
                  <a:srgbClr val="FF0000"/>
                </a:solidFill>
                <a:ea typeface="華康新儷中黑" charset="-120"/>
              </a:rPr>
              <a:t>—</a:t>
            </a:r>
            <a:r>
              <a:rPr lang="zh-TW" altLang="en-US" b="1" dirty="0" smtClean="0">
                <a:solidFill>
                  <a:srgbClr val="FF0000"/>
                </a:solidFill>
                <a:latin typeface="華康新儷中黑" charset="-120"/>
                <a:ea typeface="華康新儷中黑" charset="-120"/>
              </a:rPr>
              <a:t>心靈為主，物質為輔</a:t>
            </a:r>
          </a:p>
          <a:p>
            <a:pPr>
              <a:spcBef>
                <a:spcPct val="100000"/>
              </a:spcBef>
            </a:pPr>
            <a:r>
              <a:rPr lang="zh-TW" altLang="en-US" b="1" dirty="0" smtClean="0">
                <a:solidFill>
                  <a:srgbClr val="FF0000"/>
                </a:solidFill>
                <a:latin typeface="華康新儷中黑" charset="-120"/>
                <a:ea typeface="華康新儷中黑" charset="-120"/>
              </a:rPr>
              <a:t>快樂人生的第一步</a:t>
            </a:r>
            <a:r>
              <a:rPr lang="en-US" altLang="zh-TW" b="1" dirty="0" smtClean="0">
                <a:solidFill>
                  <a:srgbClr val="FF0000"/>
                </a:solidFill>
                <a:ea typeface="華康新儷中黑" charset="-120"/>
              </a:rPr>
              <a:t>—</a:t>
            </a:r>
            <a:r>
              <a:rPr lang="zh-TW" altLang="en-US" b="1" dirty="0" smtClean="0">
                <a:solidFill>
                  <a:srgbClr val="FF0000"/>
                </a:solidFill>
                <a:latin typeface="華康新儷中黑" charset="-120"/>
                <a:ea typeface="華康新儷中黑" charset="-120"/>
              </a:rPr>
              <a:t>學習</a:t>
            </a:r>
          </a:p>
          <a:p>
            <a:pPr>
              <a:buNone/>
            </a:pPr>
            <a:r>
              <a:rPr lang="en-US" altLang="zh-TW" b="1" dirty="0" smtClean="0">
                <a:latin typeface="華康新儷中黑" charset="-120"/>
                <a:ea typeface="華康新儷中黑" charset="-120"/>
              </a:rPr>
              <a:t>   Learning = </a:t>
            </a: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學習 </a:t>
            </a:r>
            <a:r>
              <a:rPr lang="en-US" altLang="zh-TW" b="1" dirty="0" smtClean="0">
                <a:latin typeface="華康新儷中黑" charset="-120"/>
                <a:ea typeface="華康新儷中黑" charset="-120"/>
              </a:rPr>
              <a:t>+ </a:t>
            </a: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練習    轉換成內在的生命經驗與智慧</a:t>
            </a:r>
          </a:p>
        </p:txBody>
      </p:sp>
    </p:spTree>
    <p:extLst>
      <p:ext uri="{BB962C8B-B14F-4D97-AF65-F5344CB8AC3E}">
        <p14:creationId xmlns:p14="http://schemas.microsoft.com/office/powerpoint/2010/main" xmlns="" val="41263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</a:t>
            </a:r>
            <a:r>
              <a:rPr lang="zh-TW" altLang="en-US" dirty="0" smtClean="0"/>
              <a:t>的學習  對我有何作用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根據生命的三階段規畫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TA</a:t>
            </a:r>
            <a:r>
              <a:rPr lang="zh-TW" altLang="en-US" dirty="0" smtClean="0"/>
              <a:t>的學習   將帶給自己什麼影響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zh-TW" altLang="en-US" sz="4000" dirty="0" smtClean="0">
                <a:solidFill>
                  <a:srgbClr val="0070C0"/>
                </a:solidFill>
              </a:rPr>
              <a:t>用矩陣圖分析  </a:t>
            </a:r>
            <a:endParaRPr lang="en-US" altLang="zh-TW" sz="4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在長遠的人生目標下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zh-TW" altLang="en-US" dirty="0" smtClean="0"/>
              <a:t>什麼是重要的</a:t>
            </a:r>
            <a:r>
              <a:rPr lang="en-US" altLang="zh-TW" dirty="0" smtClean="0"/>
              <a:t>?</a:t>
            </a:r>
            <a:r>
              <a:rPr lang="zh-TW" altLang="en-US" dirty="0" smtClean="0"/>
              <a:t>  什麼式急迫的</a:t>
            </a:r>
            <a:r>
              <a:rPr lang="en-US" altLang="zh-TW" dirty="0" smtClean="0"/>
              <a:t>?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先用鉛筆書寫   透過兩人修正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在小組中再次發表、補充觀點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01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69B02F-97D2-4C87-969E-69B1E77943EA}" type="slidenum">
              <a:rPr lang="zh-TW" altLang="en-US" smtClean="0"/>
              <a:pPr/>
              <a:t>18</a:t>
            </a:fld>
            <a:endParaRPr lang="en-US" altLang="zh-TW" dirty="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323622" y="13811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13316" name="Picture 3" descr="http://webmail.yuntech.edu.tw/cgi-bin/downfile/KRTAH1PJ4317BF1569010_3.jpg/pic02995.jpg?HTTP_COOKIE=key%3D%242833F936.chouws%3Atw&amp;fake=pic02995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990600" y="5257801"/>
            <a:ext cx="640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6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道路，因為有人指引而有方向</a:t>
            </a:r>
          </a:p>
          <a:p>
            <a:pPr algn="ctr" eaLnBrk="0" hangingPunct="0"/>
            <a:r>
              <a:rPr lang="zh-TW" altLang="en-US" sz="36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生命，因為有人引導而有光明</a:t>
            </a:r>
          </a:p>
        </p:txBody>
      </p:sp>
    </p:spTree>
    <p:extLst>
      <p:ext uri="{BB962C8B-B14F-4D97-AF65-F5344CB8AC3E}">
        <p14:creationId xmlns:p14="http://schemas.microsoft.com/office/powerpoint/2010/main" xmlns="" val="661352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321" y="0"/>
            <a:ext cx="8529662" cy="215423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三、確立生命的典範</a:t>
            </a:r>
            <a:r>
              <a:rPr lang="en-US" altLang="zh-TW" dirty="0" smtClean="0"/>
              <a:t>---</a:t>
            </a:r>
            <a:br>
              <a:rPr lang="en-US" altLang="zh-TW" dirty="0" smtClean="0"/>
            </a:br>
            <a:r>
              <a:rPr lang="zh-TW" altLang="en-US" dirty="0" smtClean="0"/>
              <a:t>哪</a:t>
            </a:r>
            <a:r>
              <a:rPr lang="zh-TW" altLang="en-US" dirty="0" smtClean="0"/>
              <a:t>些人的人生志向是你想效法的？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2817" y="2067339"/>
            <a:ext cx="7611115" cy="516212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以賣</a:t>
            </a:r>
            <a:r>
              <a:rPr lang="zh-TW" altLang="en-US" dirty="0">
                <a:solidFill>
                  <a:srgbClr val="FF0000"/>
                </a:solidFill>
              </a:rPr>
              <a:t>夢</a:t>
            </a:r>
            <a:r>
              <a:rPr lang="zh-TW" altLang="en-US" dirty="0" smtClean="0">
                <a:solidFill>
                  <a:srgbClr val="FF0000"/>
                </a:solidFill>
              </a:rPr>
              <a:t>老人為例</a:t>
            </a:r>
            <a:r>
              <a:rPr lang="en-US" altLang="zh-TW" dirty="0" smtClean="0"/>
              <a:t>(</a:t>
            </a:r>
            <a:r>
              <a:rPr lang="zh-TW" altLang="en-US" dirty="0"/>
              <a:t>影片</a:t>
            </a:r>
            <a:r>
              <a:rPr lang="en-US" altLang="zh-TW" dirty="0"/>
              <a:t>01:00-10:10) </a:t>
            </a:r>
            <a:r>
              <a:rPr lang="en-US" altLang="zh-TW" sz="1600" dirty="0">
                <a:hlinkClick r:id="rId2"/>
              </a:rPr>
              <a:t>http://</a:t>
            </a:r>
            <a:r>
              <a:rPr lang="en-US" altLang="zh-TW" sz="1600" dirty="0" smtClean="0">
                <a:hlinkClick r:id="rId2"/>
              </a:rPr>
              <a:t>www.youtube.com/watch?v=lbLRoPdO3y0</a:t>
            </a:r>
            <a:endParaRPr lang="en-US" altLang="zh-TW" sz="1600" dirty="0" smtClean="0"/>
          </a:p>
          <a:p>
            <a:r>
              <a:rPr lang="zh-TW" altLang="en-US" dirty="0" smtClean="0"/>
              <a:t>整理你自己的看法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王建民</a:t>
            </a:r>
            <a:r>
              <a:rPr lang="en-US" altLang="zh-TW" dirty="0" smtClean="0"/>
              <a:t>?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沈</a:t>
            </a:r>
            <a:r>
              <a:rPr lang="zh-TW" altLang="en-US" dirty="0">
                <a:solidFill>
                  <a:srgbClr val="FF0000"/>
                </a:solidFill>
              </a:rPr>
              <a:t>芯</a:t>
            </a:r>
            <a:r>
              <a:rPr lang="zh-TW" altLang="en-US" dirty="0" smtClean="0">
                <a:solidFill>
                  <a:srgbClr val="FF0000"/>
                </a:solidFill>
              </a:rPr>
              <a:t>菱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r>
              <a:rPr lang="zh-TW" altLang="en-US" dirty="0" smtClean="0">
                <a:solidFill>
                  <a:srgbClr val="FF0000"/>
                </a:solidFill>
              </a:rPr>
              <a:t>   的</a:t>
            </a:r>
            <a:r>
              <a:rPr lang="zh-TW" altLang="en-US" dirty="0">
                <a:solidFill>
                  <a:srgbClr val="FF0000"/>
                </a:solidFill>
              </a:rPr>
              <a:t>故事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/>
              <a:t>影片</a:t>
            </a:r>
            <a:r>
              <a:rPr lang="en-US" altLang="zh-TW" dirty="0"/>
              <a:t>05:11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en-US" altLang="zh-TW" dirty="0" smtClean="0">
                <a:hlinkClick r:id="rId3"/>
              </a:rPr>
              <a:t>http://tw.myblog.yahoo.com/i2taiwan/</a:t>
            </a:r>
            <a:endParaRPr lang="en-US" altLang="zh-TW" dirty="0"/>
          </a:p>
          <a:p>
            <a:r>
              <a:rPr lang="zh-TW" altLang="en-US" dirty="0" smtClean="0"/>
              <a:t>周杰倫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還是</a:t>
            </a:r>
            <a:r>
              <a:rPr lang="en-US" altLang="zh-TW" dirty="0" smtClean="0"/>
              <a:t>????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69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Who(can) </a:t>
            </a:r>
            <a:r>
              <a:rPr lang="en-US" altLang="zh-TW" dirty="0" smtClean="0">
                <a:solidFill>
                  <a:srgbClr val="FF0000"/>
                </a:solidFill>
              </a:rPr>
              <a:t> raise me up?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4660" y="1428736"/>
            <a:ext cx="8219340" cy="4800600"/>
          </a:xfrm>
        </p:spPr>
        <p:txBody>
          <a:bodyPr>
            <a:normAutofit/>
          </a:bodyPr>
          <a:lstStyle/>
          <a:p>
            <a:r>
              <a:rPr lang="zh-TW" altLang="en-US" sz="4300" b="1" dirty="0" smtClean="0">
                <a:solidFill>
                  <a:srgbClr val="7030A0"/>
                </a:solidFill>
              </a:rPr>
              <a:t>生命成功的關鍵</a:t>
            </a:r>
            <a:r>
              <a:rPr lang="en-US" altLang="zh-TW" sz="4300" b="1" dirty="0" smtClean="0">
                <a:solidFill>
                  <a:srgbClr val="7030A0"/>
                </a:solidFill>
              </a:rPr>
              <a:t>?</a:t>
            </a:r>
            <a:r>
              <a:rPr lang="zh-TW" altLang="en-US" sz="4300" b="1" dirty="0" smtClean="0">
                <a:solidFill>
                  <a:srgbClr val="7030A0"/>
                </a:solidFill>
              </a:rPr>
              <a:t> </a:t>
            </a:r>
            <a:endParaRPr lang="en-US" altLang="zh-TW" sz="4300" b="1" dirty="0" smtClean="0">
              <a:solidFill>
                <a:srgbClr val="7030A0"/>
              </a:solidFill>
            </a:endParaRPr>
          </a:p>
          <a:p>
            <a:r>
              <a:rPr lang="zh-TW" altLang="en-US" sz="4300" dirty="0" smtClean="0"/>
              <a:t>是確定自己要的</a:t>
            </a:r>
            <a:r>
              <a:rPr lang="en-US" altLang="zh-TW" sz="4300" dirty="0" smtClean="0"/>
              <a:t>[</a:t>
            </a:r>
            <a:r>
              <a:rPr lang="zh-TW" altLang="en-US" sz="4300" dirty="0" smtClean="0"/>
              <a:t>成功</a:t>
            </a:r>
            <a:r>
              <a:rPr lang="en-US" altLang="zh-TW" sz="4300" dirty="0" smtClean="0"/>
              <a:t>]</a:t>
            </a:r>
            <a:r>
              <a:rPr lang="zh-TW" altLang="en-US" sz="4300" dirty="0" smtClean="0"/>
              <a:t>是</a:t>
            </a:r>
            <a:r>
              <a:rPr lang="en-US" altLang="zh-TW" sz="4300" dirty="0" smtClean="0"/>
              <a:t>?</a:t>
            </a:r>
          </a:p>
          <a:p>
            <a:pPr>
              <a:buNone/>
            </a:pPr>
            <a:endParaRPr lang="en-US" altLang="zh-TW" sz="1100" dirty="0" smtClean="0"/>
          </a:p>
          <a:p>
            <a:r>
              <a:rPr lang="zh-TW" altLang="en-US" sz="4300" b="1" dirty="0" smtClean="0">
                <a:solidFill>
                  <a:srgbClr val="7030A0"/>
                </a:solidFill>
              </a:rPr>
              <a:t>第二個關鍵是</a:t>
            </a:r>
            <a:r>
              <a:rPr lang="en-US" altLang="zh-TW" sz="43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zh-TW" altLang="en-US" sz="4300" b="1" dirty="0" smtClean="0">
                <a:solidFill>
                  <a:srgbClr val="7030A0"/>
                </a:solidFill>
              </a:rPr>
              <a:t>讓生命提升到足夠的高度</a:t>
            </a:r>
            <a:endParaRPr lang="en-US" altLang="zh-TW" sz="4300" b="1" dirty="0" smtClean="0">
              <a:solidFill>
                <a:srgbClr val="7030A0"/>
              </a:solidFill>
            </a:endParaRPr>
          </a:p>
          <a:p>
            <a:r>
              <a:rPr lang="zh-TW" altLang="en-US" dirty="0" smtClean="0"/>
              <a:t>    才能看得又高  又遠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英國教育部   創意與學習資源中心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</a:p>
          <a:p>
            <a:r>
              <a:rPr lang="zh-TW" altLang="en-US" dirty="0" smtClean="0"/>
              <a:t>不是要培養</a:t>
            </a:r>
            <a:r>
              <a:rPr lang="zh-TW" altLang="en-US" u="sng" dirty="0" smtClean="0">
                <a:solidFill>
                  <a:srgbClr val="C00000"/>
                </a:solidFill>
              </a:rPr>
              <a:t>就業力</a:t>
            </a:r>
            <a:r>
              <a:rPr lang="zh-TW" altLang="en-US" dirty="0" smtClean="0"/>
              <a:t>，而需具</a:t>
            </a:r>
            <a:r>
              <a:rPr lang="zh-TW" altLang="en-US" u="sng" dirty="0" smtClean="0">
                <a:solidFill>
                  <a:srgbClr val="FF0000"/>
                </a:solidFill>
              </a:rPr>
              <a:t>創造新產業</a:t>
            </a:r>
            <a:r>
              <a:rPr lang="zh-TW" altLang="en-US" dirty="0" smtClean="0"/>
              <a:t>的能力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977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file"/>
              </a:rPr>
              <a:t>成功生命</a:t>
            </a:r>
            <a:r>
              <a:rPr lang="zh-TW" altLang="en-US" dirty="0" smtClean="0"/>
              <a:t>的八個面向</a:t>
            </a:r>
            <a:r>
              <a:rPr lang="en-US" altLang="zh-TW" sz="3600" dirty="0" smtClean="0">
                <a:solidFill>
                  <a:srgbClr val="FF0000"/>
                </a:solidFill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</a:rPr>
              <a:t>參講義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838200" y="1628801"/>
            <a:ext cx="7881056" cy="4960914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zh-TW" altLang="en-US" sz="2400" b="1" dirty="0" smtClean="0">
                <a:solidFill>
                  <a:schemeClr val="tx1">
                    <a:lumMod val="50000"/>
                  </a:schemeClr>
                </a:solidFill>
              </a:rPr>
              <a:t>有好</a:t>
            </a:r>
            <a:r>
              <a:rPr lang="zh-TW" altLang="zh-TW" sz="2400" b="1" dirty="0" smtClean="0">
                <a:solidFill>
                  <a:schemeClr val="tx1">
                    <a:lumMod val="50000"/>
                  </a:schemeClr>
                </a:solidFill>
              </a:rPr>
              <a:t>老師</a:t>
            </a:r>
            <a:r>
              <a:rPr lang="zh-TW" altLang="en-US" sz="2400" b="1" dirty="0" smtClean="0">
                <a:solidFill>
                  <a:schemeClr val="tx1">
                    <a:lumMod val="50000"/>
                  </a:schemeClr>
                </a:solidFill>
              </a:rPr>
              <a:t>引導</a:t>
            </a:r>
            <a:r>
              <a:rPr lang="zh-TW" altLang="en-US" sz="2400" dirty="0" smtClean="0"/>
              <a:t>：</a:t>
            </a:r>
            <a:r>
              <a:rPr lang="zh-TW" altLang="zh-TW" sz="2400" dirty="0" smtClean="0"/>
              <a:t>萬善根本從師出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 </a:t>
            </a:r>
            <a:r>
              <a:rPr lang="zh-TW" altLang="zh-TW" sz="2400" dirty="0" smtClean="0"/>
              <a:t>能生利樂如良田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spcBef>
                <a:spcPts val="1200"/>
              </a:spcBef>
              <a:defRPr/>
            </a:pPr>
            <a:r>
              <a:rPr lang="zh-TW" altLang="en-US" sz="2400" b="1" dirty="0" smtClean="0">
                <a:solidFill>
                  <a:schemeClr val="tx1">
                    <a:lumMod val="50000"/>
                  </a:schemeClr>
                </a:solidFill>
              </a:rPr>
              <a:t>做個好學生</a:t>
            </a:r>
            <a:r>
              <a:rPr lang="zh-TW" altLang="en-US" sz="2400" dirty="0" smtClean="0"/>
              <a:t>：</a:t>
            </a:r>
            <a:r>
              <a:rPr lang="zh-TW" altLang="zh-TW" sz="2400" dirty="0" smtClean="0"/>
              <a:t>不經一番寒澈骨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怎得撲鼻梅花香</a:t>
            </a:r>
            <a:r>
              <a:rPr lang="zh-TW" altLang="en-US" sz="2400" dirty="0" smtClean="0"/>
              <a:t>。</a:t>
            </a:r>
            <a:endParaRPr lang="zh-TW" altLang="zh-TW" sz="2400" dirty="0" smtClean="0"/>
          </a:p>
          <a:p>
            <a:pPr>
              <a:spcBef>
                <a:spcPts val="1200"/>
              </a:spcBef>
              <a:defRPr/>
            </a:pPr>
            <a:r>
              <a:rPr lang="zh-TW" altLang="zh-TW" sz="2400" b="1" dirty="0" smtClean="0">
                <a:solidFill>
                  <a:srgbClr val="FF0000"/>
                </a:solidFill>
              </a:rPr>
              <a:t>立志、願力</a:t>
            </a:r>
            <a:r>
              <a:rPr lang="zh-TW" altLang="zh-TW" sz="2400" dirty="0" smtClean="0"/>
              <a:t>（方向、大小）</a:t>
            </a:r>
            <a:r>
              <a:rPr lang="zh-TW" altLang="en-US" sz="2400" dirty="0" smtClean="0"/>
              <a:t>：</a:t>
            </a:r>
            <a:r>
              <a:rPr lang="zh-TW" altLang="zh-TW" sz="2400" dirty="0" smtClean="0"/>
              <a:t>志不立，天下無可成之事</a:t>
            </a:r>
            <a:r>
              <a:rPr lang="zh-TW" altLang="en-US" sz="2400" dirty="0" smtClean="0"/>
              <a:t>。</a:t>
            </a:r>
            <a:endParaRPr lang="zh-TW" altLang="zh-TW" sz="2400" dirty="0" smtClean="0"/>
          </a:p>
          <a:p>
            <a:pPr>
              <a:spcBef>
                <a:spcPts val="1200"/>
              </a:spcBef>
              <a:defRPr/>
            </a:pPr>
            <a:r>
              <a:rPr lang="zh-TW" altLang="zh-TW" sz="2400" b="1" dirty="0" smtClean="0">
                <a:solidFill>
                  <a:srgbClr val="FF0000"/>
                </a:solidFill>
              </a:rPr>
              <a:t>努力過程</a:t>
            </a:r>
            <a:r>
              <a:rPr lang="zh-TW" altLang="en-US" sz="2400" dirty="0" smtClean="0"/>
              <a:t>：</a:t>
            </a:r>
            <a:r>
              <a:rPr lang="zh-TW" altLang="zh-TW" sz="2400" dirty="0" smtClean="0"/>
              <a:t>只有堅持不了的信心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沒有完成不了的事</a:t>
            </a:r>
            <a:r>
              <a:rPr lang="zh-TW" altLang="en-US" sz="2400" dirty="0" smtClean="0"/>
              <a:t>。</a:t>
            </a:r>
            <a:endParaRPr lang="zh-TW" altLang="zh-TW" sz="2400" dirty="0" smtClean="0"/>
          </a:p>
          <a:p>
            <a:pPr>
              <a:spcBef>
                <a:spcPts val="1200"/>
              </a:spcBef>
              <a:defRPr/>
            </a:pPr>
            <a:r>
              <a:rPr lang="zh-TW" altLang="zh-TW" sz="2400" b="1" dirty="0" smtClean="0">
                <a:solidFill>
                  <a:srgbClr val="FF0000"/>
                </a:solidFill>
              </a:rPr>
              <a:t>如何面對困難</a:t>
            </a:r>
            <a:r>
              <a:rPr lang="zh-TW" altLang="en-US" sz="2400" dirty="0" smtClean="0"/>
              <a:t>：</a:t>
            </a:r>
            <a:r>
              <a:rPr lang="zh-TW" altLang="zh-TW" sz="2400" dirty="0" smtClean="0"/>
              <a:t>困難不應退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皆應修力成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。</a:t>
            </a:r>
            <a:endParaRPr lang="zh-TW" altLang="zh-TW" sz="2400" dirty="0" smtClean="0"/>
          </a:p>
          <a:p>
            <a:pPr>
              <a:spcBef>
                <a:spcPts val="1200"/>
              </a:spcBef>
              <a:defRPr/>
            </a:pPr>
            <a:r>
              <a:rPr lang="zh-TW" altLang="zh-TW" sz="2400" b="1" dirty="0" smtClean="0">
                <a:solidFill>
                  <a:srgbClr val="7030A0"/>
                </a:solidFill>
              </a:rPr>
              <a:t>眷屬、弟子</a:t>
            </a:r>
            <a:r>
              <a:rPr lang="zh-TW" altLang="en-US" sz="2400" dirty="0" smtClean="0"/>
              <a:t>：</a:t>
            </a:r>
            <a:r>
              <a:rPr lang="zh-TW" altLang="zh-TW" sz="2400" dirty="0" smtClean="0"/>
              <a:t>交相輝映的生命格局</a:t>
            </a:r>
            <a:r>
              <a:rPr lang="zh-TW" altLang="en-US" sz="2400" dirty="0" smtClean="0"/>
              <a:t>， 一群人同心同願。</a:t>
            </a:r>
            <a:endParaRPr lang="zh-TW" altLang="zh-TW" sz="2400" dirty="0" smtClean="0"/>
          </a:p>
          <a:p>
            <a:pPr>
              <a:spcBef>
                <a:spcPts val="1200"/>
              </a:spcBef>
              <a:defRPr/>
            </a:pPr>
            <a:r>
              <a:rPr lang="zh-TW" altLang="zh-TW" sz="2400" b="1" dirty="0" smtClean="0">
                <a:solidFill>
                  <a:srgbClr val="7030A0"/>
                </a:solidFill>
              </a:rPr>
              <a:t>偉人的晚年</a:t>
            </a:r>
            <a:r>
              <a:rPr lang="zh-TW" altLang="en-US" sz="2400" dirty="0" smtClean="0"/>
              <a:t>：自在歡喜，無怨無悔。</a:t>
            </a:r>
            <a:endParaRPr lang="zh-TW" altLang="zh-TW" sz="2400" dirty="0" smtClean="0"/>
          </a:p>
          <a:p>
            <a:pPr>
              <a:spcBef>
                <a:spcPts val="1200"/>
              </a:spcBef>
              <a:defRPr/>
            </a:pPr>
            <a:r>
              <a:rPr lang="zh-TW" altLang="zh-TW" sz="2400" b="1" dirty="0" smtClean="0">
                <a:solidFill>
                  <a:srgbClr val="7030A0"/>
                </a:solidFill>
              </a:rPr>
              <a:t>偉人的影響</a:t>
            </a:r>
            <a:r>
              <a:rPr lang="zh-TW" altLang="en-US" sz="2400" dirty="0" smtClean="0"/>
              <a:t>：當</a:t>
            </a:r>
            <a:r>
              <a:rPr lang="zh-TW" altLang="zh-TW" sz="2400" dirty="0" smtClean="0"/>
              <a:t>世、</a:t>
            </a:r>
            <a:r>
              <a:rPr lang="zh-TW" altLang="en-US" sz="2400" dirty="0" smtClean="0"/>
              <a:t>後</a:t>
            </a:r>
            <a:r>
              <a:rPr lang="zh-TW" altLang="zh-TW" sz="2400" dirty="0" smtClean="0"/>
              <a:t>世、影響層面</a:t>
            </a:r>
            <a:r>
              <a:rPr lang="zh-TW" altLang="en-US" sz="2400" dirty="0" smtClean="0"/>
              <a:t>。</a:t>
            </a:r>
            <a:endParaRPr lang="zh-TW" altLang="zh-TW" sz="2400" dirty="0" smtClean="0"/>
          </a:p>
          <a:p>
            <a:pPr>
              <a:defRPr/>
            </a:pPr>
            <a:endParaRPr lang="zh-TW" altLang="en-US" sz="2400" dirty="0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487AA4-57E0-45F7-9FD8-808290113C78}" type="slidenum">
              <a:rPr lang="zh-TW" altLang="en-US" smtClean="0"/>
              <a:pPr/>
              <a:t>20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384345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397565" y="135491"/>
            <a:ext cx="7443612" cy="1143000"/>
          </a:xfrm>
        </p:spPr>
        <p:txBody>
          <a:bodyPr/>
          <a:lstStyle/>
          <a:p>
            <a:pPr eaLnBrk="1" hangingPunct="1"/>
            <a:r>
              <a:rPr lang="zh-TW" altLang="zh-TW" b="1" dirty="0" smtClean="0"/>
              <a:t>成功生命的八個面向</a:t>
            </a:r>
            <a:endParaRPr lang="zh-TW" altLang="en-US" b="1" dirty="0" smtClean="0"/>
          </a:p>
        </p:txBody>
      </p:sp>
      <p:sp>
        <p:nvSpPr>
          <p:cNvPr id="36867" name="內容版面配置區 23"/>
          <p:cNvSpPr>
            <a:spLocks noGrp="1"/>
          </p:cNvSpPr>
          <p:nvPr>
            <p:ph idx="1"/>
          </p:nvPr>
        </p:nvSpPr>
        <p:spPr>
          <a:xfrm>
            <a:off x="1387123" y="1600201"/>
            <a:ext cx="7299677" cy="4525963"/>
          </a:xfrm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6023" y="1397000"/>
            <a:ext cx="5538195" cy="5170488"/>
            <a:chOff x="1911" y="2895"/>
            <a:chExt cx="8721" cy="766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0" y="2895"/>
              <a:ext cx="8010" cy="7665"/>
              <a:chOff x="2595" y="2385"/>
              <a:chExt cx="6825" cy="6645"/>
            </a:xfrm>
          </p:grpSpPr>
          <p:sp>
            <p:nvSpPr>
              <p:cNvPr id="36879" name="AutoShape 4"/>
              <p:cNvSpPr>
                <a:spLocks noChangeArrowheads="1"/>
              </p:cNvSpPr>
              <p:nvPr/>
            </p:nvSpPr>
            <p:spPr bwMode="auto">
              <a:xfrm>
                <a:off x="2595" y="2385"/>
                <a:ext cx="6825" cy="6645"/>
              </a:xfrm>
              <a:prstGeom prst="flowChartConnector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zh-TW" altLang="en-US">
                  <a:latin typeface="Verdana" pitchFamily="34" charset="0"/>
                </a:endParaRPr>
              </a:p>
            </p:txBody>
          </p:sp>
          <p:cxnSp>
            <p:nvCxnSpPr>
              <p:cNvPr id="36880" name="AutoShape 5"/>
              <p:cNvCxnSpPr>
                <a:cxnSpLocks noChangeShapeType="1"/>
              </p:cNvCxnSpPr>
              <p:nvPr/>
            </p:nvCxnSpPr>
            <p:spPr bwMode="auto">
              <a:xfrm>
                <a:off x="6015" y="2385"/>
                <a:ext cx="0" cy="66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881" name="AutoShape 6"/>
              <p:cNvCxnSpPr>
                <a:cxnSpLocks noChangeShapeType="1"/>
              </p:cNvCxnSpPr>
              <p:nvPr/>
            </p:nvCxnSpPr>
            <p:spPr bwMode="auto">
              <a:xfrm>
                <a:off x="2595" y="5715"/>
                <a:ext cx="682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882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3585" y="3360"/>
                <a:ext cx="4815" cy="46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6883" name="AutoShape 8"/>
              <p:cNvCxnSpPr>
                <a:cxnSpLocks noChangeShapeType="1"/>
              </p:cNvCxnSpPr>
              <p:nvPr/>
            </p:nvCxnSpPr>
            <p:spPr bwMode="auto">
              <a:xfrm>
                <a:off x="3585" y="3360"/>
                <a:ext cx="4815" cy="46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6884" name="AutoShape 9"/>
              <p:cNvSpPr>
                <a:spLocks noChangeArrowheads="1"/>
              </p:cNvSpPr>
              <p:nvPr/>
            </p:nvSpPr>
            <p:spPr bwMode="auto">
              <a:xfrm>
                <a:off x="4470" y="4200"/>
                <a:ext cx="3090" cy="3060"/>
              </a:xfrm>
              <a:prstGeom prst="flowChartConnector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zh-TW" altLang="en-US">
                  <a:latin typeface="Verdana" pitchFamily="34" charset="0"/>
                </a:endParaRPr>
              </a:p>
            </p:txBody>
          </p:sp>
        </p:grpSp>
        <p:sp>
          <p:nvSpPr>
            <p:cNvPr id="36870" name="Text Box 10"/>
            <p:cNvSpPr txBox="1">
              <a:spLocks noChangeArrowheads="1"/>
            </p:cNvSpPr>
            <p:nvPr/>
          </p:nvSpPr>
          <p:spPr bwMode="auto">
            <a:xfrm>
              <a:off x="4719" y="6015"/>
              <a:ext cx="3013" cy="15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2600">
                  <a:latin typeface="標楷體" pitchFamily="65" charset="-120"/>
                  <a:ea typeface="標楷體" pitchFamily="65" charset="-120"/>
                </a:rPr>
                <a:t>讓生命</a:t>
              </a:r>
            </a:p>
            <a:p>
              <a:pPr algn="ctr"/>
              <a:r>
                <a:rPr lang="zh-TW" altLang="en-US" sz="2600">
                  <a:latin typeface="標楷體" pitchFamily="65" charset="-120"/>
                  <a:ea typeface="標楷體" pitchFamily="65" charset="-120"/>
                </a:rPr>
                <a:t>達到最高</a:t>
              </a:r>
              <a:endParaRPr lang="zh-TW"/>
            </a:p>
          </p:txBody>
        </p:sp>
        <p:sp>
          <p:nvSpPr>
            <p:cNvPr id="36871" name="Text Box 11"/>
            <p:cNvSpPr txBox="1">
              <a:spLocks noChangeArrowheads="1"/>
            </p:cNvSpPr>
            <p:nvPr/>
          </p:nvSpPr>
          <p:spPr bwMode="auto">
            <a:xfrm>
              <a:off x="4041" y="3750"/>
              <a:ext cx="2016" cy="6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2800" dirty="0">
                  <a:solidFill>
                    <a:srgbClr val="00B050"/>
                  </a:solidFill>
                  <a:latin typeface="標楷體" pitchFamily="65" charset="-120"/>
                  <a:ea typeface="標楷體" pitchFamily="65" charset="-120"/>
                </a:rPr>
                <a:t>影響層面</a:t>
              </a:r>
              <a:endParaRPr lang="zh-TW" sz="2800" dirty="0">
                <a:solidFill>
                  <a:srgbClr val="00B050"/>
                </a:solidFill>
              </a:endParaRPr>
            </a:p>
          </p:txBody>
        </p:sp>
        <p:sp>
          <p:nvSpPr>
            <p:cNvPr id="36872" name="Text Box 12"/>
            <p:cNvSpPr txBox="1">
              <a:spLocks noChangeArrowheads="1"/>
            </p:cNvSpPr>
            <p:nvPr/>
          </p:nvSpPr>
          <p:spPr bwMode="auto">
            <a:xfrm>
              <a:off x="7686" y="5166"/>
              <a:ext cx="2946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3200" dirty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想學的心</a:t>
              </a:r>
            </a:p>
            <a:p>
              <a:pPr algn="ctr"/>
              <a:r>
                <a:rPr lang="en-US" altLang="zh-TW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做個好學生</a:t>
              </a:r>
              <a:r>
                <a:rPr lang="en-US" altLang="zh-TW" dirty="0"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zh-TW" dirty="0"/>
            </a:p>
          </p:txBody>
        </p:sp>
        <p:sp>
          <p:nvSpPr>
            <p:cNvPr id="36873" name="Text Box 13"/>
            <p:cNvSpPr txBox="1">
              <a:spLocks noChangeArrowheads="1"/>
            </p:cNvSpPr>
            <p:nvPr/>
          </p:nvSpPr>
          <p:spPr bwMode="auto">
            <a:xfrm>
              <a:off x="5960" y="3480"/>
              <a:ext cx="3526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有師長引導</a:t>
              </a:r>
            </a:p>
            <a:p>
              <a:pPr algn="ctr"/>
              <a:r>
                <a:rPr lang="en-US" altLang="zh-TW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找到好老師</a:t>
              </a:r>
              <a:r>
                <a:rPr lang="en-US" altLang="zh-TW" dirty="0"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zh-TW" dirty="0"/>
            </a:p>
          </p:txBody>
        </p:sp>
        <p:sp>
          <p:nvSpPr>
            <p:cNvPr id="36874" name="Text Box 14"/>
            <p:cNvSpPr txBox="1">
              <a:spLocks noChangeArrowheads="1"/>
            </p:cNvSpPr>
            <p:nvPr/>
          </p:nvSpPr>
          <p:spPr bwMode="auto">
            <a:xfrm>
              <a:off x="7415" y="7455"/>
              <a:ext cx="2946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28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立定志向</a:t>
              </a:r>
              <a:endParaRPr lang="zh-TW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36875" name="Text Box 15"/>
            <p:cNvSpPr txBox="1">
              <a:spLocks noChangeArrowheads="1"/>
            </p:cNvSpPr>
            <p:nvPr/>
          </p:nvSpPr>
          <p:spPr bwMode="auto">
            <a:xfrm>
              <a:off x="6786" y="8979"/>
              <a:ext cx="2946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3200" dirty="0">
                  <a:solidFill>
                    <a:srgbClr val="009900"/>
                  </a:solidFill>
                  <a:latin typeface="標楷體" pitchFamily="65" charset="-120"/>
                  <a:ea typeface="標楷體" pitchFamily="65" charset="-120"/>
                </a:rPr>
                <a:t>正確規劃</a:t>
              </a:r>
              <a:endParaRPr lang="zh-TW" sz="3200" dirty="0">
                <a:solidFill>
                  <a:srgbClr val="009900"/>
                </a:solidFill>
              </a:endParaRPr>
            </a:p>
          </p:txBody>
        </p:sp>
        <p:sp>
          <p:nvSpPr>
            <p:cNvPr id="36876" name="Text Box 16"/>
            <p:cNvSpPr txBox="1">
              <a:spLocks noChangeArrowheads="1"/>
            </p:cNvSpPr>
            <p:nvPr/>
          </p:nvSpPr>
          <p:spPr bwMode="auto">
            <a:xfrm>
              <a:off x="3462" y="8955"/>
              <a:ext cx="2946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遇難不退</a:t>
              </a:r>
            </a:p>
          </p:txBody>
        </p:sp>
        <p:sp>
          <p:nvSpPr>
            <p:cNvPr id="36877" name="Text Box 17"/>
            <p:cNvSpPr txBox="1">
              <a:spLocks noChangeArrowheads="1"/>
            </p:cNvSpPr>
            <p:nvPr/>
          </p:nvSpPr>
          <p:spPr bwMode="auto">
            <a:xfrm>
              <a:off x="2082" y="7470"/>
              <a:ext cx="2946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3200" dirty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一群眷屬</a:t>
              </a:r>
            </a:p>
          </p:txBody>
        </p:sp>
        <p:sp>
          <p:nvSpPr>
            <p:cNvPr id="36878" name="Text Box 18"/>
            <p:cNvSpPr txBox="1">
              <a:spLocks noChangeArrowheads="1"/>
            </p:cNvSpPr>
            <p:nvPr/>
          </p:nvSpPr>
          <p:spPr bwMode="auto">
            <a:xfrm>
              <a:off x="1911" y="5430"/>
              <a:ext cx="2946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en-US" sz="28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晚年態度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4504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討論三</a:t>
            </a:r>
            <a:r>
              <a:rPr lang="zh-TW" altLang="en-US" dirty="0" smtClean="0"/>
              <a:t>：用八個角度分析典範成功的條件？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" charset="0"/>
              </a:rPr>
              <a:t>八角度看典範（條件）：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" charset="0"/>
              </a:rPr>
              <a:t>師長、弟子相和如何學習、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" charset="0"/>
              </a:rPr>
              <a:t>立志、次第、遇難不退、眷屬（交相輝映的生命格局）、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影響性（成功的層次）、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晚年態度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  <a:cs typeface="Arial" charset="0"/>
              </a:rPr>
              <a:t>。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84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5B45A-7F20-47C1-B71F-FC267041C874}" type="slidenum">
              <a:rPr lang="en-US" altLang="zh-TW"/>
              <a:pPr>
                <a:defRPr/>
              </a:pPr>
              <a:t>23</a:t>
            </a:fld>
            <a:r>
              <a:rPr lang="en-US" altLang="zh-TW" dirty="0"/>
              <a:t>/20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四、雷達圖分析成功因素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例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6060"/>
            <a:ext cx="7772400" cy="532765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endParaRPr lang="zh-TW" altLang="zh-TW" dirty="0" smtClean="0"/>
          </a:p>
        </p:txBody>
      </p:sp>
      <p:pic>
        <p:nvPicPr>
          <p:cNvPr id="7173" name="Picture 4" descr="雷達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214422"/>
            <a:ext cx="6505150" cy="443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563938" y="1125538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3635375" y="981075"/>
            <a:ext cx="187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zh-TW" altLang="en-US" sz="3200" dirty="0">
                <a:ea typeface="標楷體" pitchFamily="65" charset="-120"/>
              </a:rPr>
              <a:t>好老師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940425" y="1628775"/>
            <a:ext cx="143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latin typeface="Times New Roman" pitchFamily="18" charset="0"/>
                <a:ea typeface="標楷體" pitchFamily="65" charset="-120"/>
              </a:rPr>
              <a:t>好學生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6372225" y="3213100"/>
            <a:ext cx="216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latin typeface="Times New Roman" pitchFamily="18" charset="0"/>
                <a:ea typeface="標楷體" pitchFamily="65" charset="-120"/>
              </a:rPr>
              <a:t>目標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200">
                <a:latin typeface="Times New Roman" pitchFamily="18" charset="0"/>
                <a:ea typeface="標楷體" pitchFamily="65" charset="-120"/>
              </a:rPr>
              <a:t>立志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940425" y="4868863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latin typeface="Times New Roman" pitchFamily="18" charset="0"/>
                <a:ea typeface="標楷體" pitchFamily="65" charset="-120"/>
              </a:rPr>
              <a:t>次第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3708400" y="5589588"/>
            <a:ext cx="2016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遇難不退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2268538" y="501332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latin typeface="Times New Roman" pitchFamily="18" charset="0"/>
                <a:ea typeface="標楷體" pitchFamily="65" charset="-120"/>
              </a:rPr>
              <a:t>眷屬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827088" y="3068638"/>
            <a:ext cx="208756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影響力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對人時間及空間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1187450" y="1700213"/>
            <a:ext cx="2016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晚年態度</a:t>
            </a:r>
          </a:p>
        </p:txBody>
      </p:sp>
    </p:spTree>
    <p:extLst>
      <p:ext uri="{BB962C8B-B14F-4D97-AF65-F5344CB8AC3E}">
        <p14:creationId xmlns:p14="http://schemas.microsoft.com/office/powerpoint/2010/main" xmlns="" val="40009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017EC-0ADB-4D31-A562-474F6AEFC646}" type="slidenum">
              <a:rPr lang="en-US" altLang="zh-TW"/>
              <a:pPr>
                <a:defRPr/>
              </a:pPr>
              <a:t>24</a:t>
            </a:fld>
            <a:r>
              <a:rPr lang="en-US" altLang="zh-TW" dirty="0"/>
              <a:t>/20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從最末兩項思考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---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生命的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目標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b="1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價值</a:t>
            </a:r>
            <a:endParaRPr lang="en-US" altLang="zh-TW" dirty="0" smtClean="0">
              <a:solidFill>
                <a:srgbClr val="CC0000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396413" cy="489902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kumimoji="0"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慈悲	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 	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接納別人、代人著想、聆聽別人的能力、</a:t>
            </a:r>
          </a:p>
          <a:p>
            <a:pPr marL="2209800" lvl="4" indent="-3810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		關懷別人、不希望別人痛苦、 希望別人快樂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  	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慈悲、善良、關懷、愛心、關懷的能力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dirty="0" smtClean="0"/>
              <a:t>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en-US" altLang="zh-TW" sz="2800" dirty="0" smtClean="0"/>
              <a:t> 	 </a:t>
            </a:r>
            <a:r>
              <a:rPr lang="zh-TW" altLang="en-US" sz="2800" b="1" dirty="0" smtClean="0">
                <a:solidFill>
                  <a:schemeClr val="accent2"/>
                </a:solidFill>
                <a:ea typeface="標楷體" pitchFamily="65" charset="-120"/>
              </a:rPr>
              <a:t>柔和的</a:t>
            </a:r>
            <a:r>
              <a:rPr lang="zh-TW" altLang="en-US" sz="2800" dirty="0" smtClean="0"/>
              <a:t> 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智慧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	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思維觀察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洞察力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記憶力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抉擇力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zh-TW" alt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zh-TW" altLang="en-US" sz="2400" dirty="0" smtClean="0"/>
              <a:t>			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	邏輯推理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含內外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、醫學、說話技巧、技術</a:t>
            </a:r>
            <a:endParaRPr lang="zh-TW" altLang="en-US" sz="2400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zh-TW" altLang="en-US" sz="2800" b="1" dirty="0" smtClean="0">
                <a:solidFill>
                  <a:schemeClr val="accent2"/>
                </a:solidFill>
                <a:ea typeface="標楷體" pitchFamily="65" charset="-120"/>
              </a:rPr>
              <a:t>			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2800" b="1" dirty="0" smtClean="0">
                <a:solidFill>
                  <a:schemeClr val="accent2"/>
                </a:solidFill>
                <a:ea typeface="標楷體" pitchFamily="65" charset="-120"/>
              </a:rPr>
              <a:t>	靈活的</a:t>
            </a:r>
            <a:r>
              <a:rPr lang="zh-TW" altLang="en-US" sz="2800" dirty="0" smtClean="0"/>
              <a:t> 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3"/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勇氣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	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耐力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、勇往直前、不畏難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				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透過內在力量所產生的勇氣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609600" indent="-609600"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zh-TW" altLang="en-US" sz="4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立志  在於創造有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愛與智慧</a:t>
            </a:r>
            <a:r>
              <a:rPr lang="zh-TW" altLang="en-US" sz="4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的生命價值</a:t>
            </a:r>
          </a:p>
        </p:txBody>
      </p:sp>
    </p:spTree>
    <p:extLst>
      <p:ext uri="{BB962C8B-B14F-4D97-AF65-F5344CB8AC3E}">
        <p14:creationId xmlns:p14="http://schemas.microsoft.com/office/powerpoint/2010/main" xmlns="" val="30246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593B0-E4C4-443C-A436-ED38E7B053FF}" type="slidenum">
              <a:rPr lang="zh-TW" altLang="en-US" smtClean="0"/>
              <a:pPr/>
              <a:t>25</a:t>
            </a:fld>
            <a:endParaRPr lang="en-US" altLang="zh-TW" dirty="0" smtClean="0"/>
          </a:p>
        </p:txBody>
      </p:sp>
      <p:pic>
        <p:nvPicPr>
          <p:cNvPr id="14339" name="Picture 2" descr="dalai02"/>
          <p:cNvPicPr>
            <a:picLocks noChangeAspect="1" noChangeArrowheads="1"/>
          </p:cNvPicPr>
          <p:nvPr/>
        </p:nvPicPr>
        <p:blipFill>
          <a:blip r:embed="rId2" cstate="print">
            <a:lum bright="20000" contrast="18000"/>
          </a:blip>
          <a:srcRect/>
          <a:stretch>
            <a:fillRect/>
          </a:stretch>
        </p:blipFill>
        <p:spPr bwMode="auto">
          <a:xfrm>
            <a:off x="745067" y="3305175"/>
            <a:ext cx="41148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827584" y="1844824"/>
            <a:ext cx="3887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心靈國度的領航者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達賴喇嘛</a:t>
            </a:r>
          </a:p>
        </p:txBody>
      </p:sp>
      <p:pic>
        <p:nvPicPr>
          <p:cNvPr id="14341" name="Picture 4" descr="進入標準尺寸的圖片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4978400" y="3309938"/>
            <a:ext cx="416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4932040" y="1916832"/>
            <a:ext cx="4025693" cy="100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TW" altLang="en-US" sz="2400" b="1" dirty="0">
                <a:ea typeface="標楷體" pitchFamily="65" charset="-120"/>
              </a:rPr>
              <a:t>印度的領袖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400" b="1" dirty="0">
                <a:ea typeface="標楷體" pitchFamily="65" charset="-120"/>
              </a:rPr>
              <a:t>甘地。用一生的努力，換取印度子民的和平</a:t>
            </a:r>
          </a:p>
        </p:txBody>
      </p:sp>
      <p:sp>
        <p:nvSpPr>
          <p:cNvPr id="14343" name="AutoShap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dirty="0" smtClean="0"/>
              <a:t>Who</a:t>
            </a:r>
            <a:r>
              <a:rPr lang="zh-TW" altLang="en-US" sz="4400" dirty="0" smtClean="0"/>
              <a:t>較熟悉的生命典範</a:t>
            </a:r>
          </a:p>
        </p:txBody>
      </p:sp>
    </p:spTree>
    <p:extLst>
      <p:ext uri="{BB962C8B-B14F-4D97-AF65-F5344CB8AC3E}">
        <p14:creationId xmlns:p14="http://schemas.microsoft.com/office/powerpoint/2010/main" xmlns="" val="87418196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其他生命典範</a:t>
            </a:r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2AEB84-AEEF-4D85-AE18-33509F13C0E8}" type="slidenum">
              <a:rPr lang="zh-TW" altLang="en-US" smtClean="0"/>
              <a:pPr/>
              <a:t>26</a:t>
            </a:fld>
            <a:endParaRPr lang="en-US" altLang="zh-TW" dirty="0" smtClean="0"/>
          </a:p>
        </p:txBody>
      </p:sp>
      <p:pic>
        <p:nvPicPr>
          <p:cNvPr id="1536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3778" y="2290763"/>
            <a:ext cx="8125178" cy="4567237"/>
          </a:xfrm>
          <a:noFill/>
        </p:spPr>
      </p:pic>
    </p:spTree>
    <p:extLst>
      <p:ext uri="{BB962C8B-B14F-4D97-AF65-F5344CB8AC3E}">
        <p14:creationId xmlns:p14="http://schemas.microsoft.com/office/powerpoint/2010/main" xmlns="" val="2077779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szs_3-3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5811" y="2286000"/>
            <a:ext cx="3622322" cy="4572000"/>
          </a:xfrm>
          <a:noFill/>
        </p:spPr>
      </p:pic>
      <p:pic>
        <p:nvPicPr>
          <p:cNvPr id="16387" name="Picture 4" descr="200512201014188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4089" y="2287588"/>
            <a:ext cx="3873500" cy="4570412"/>
          </a:xfrm>
          <a:noFill/>
        </p:spPr>
      </p:pic>
      <p:sp>
        <p:nvSpPr>
          <p:cNvPr id="16388" name="文字方塊 5"/>
          <p:cNvSpPr txBox="1">
            <a:spLocks noChangeArrowheads="1"/>
          </p:cNvSpPr>
          <p:nvPr/>
        </p:nvSpPr>
        <p:spPr bwMode="auto">
          <a:xfrm>
            <a:off x="927714" y="791541"/>
            <a:ext cx="7510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國父孫中山與恩師康德黎</a:t>
            </a:r>
          </a:p>
        </p:txBody>
      </p:sp>
    </p:spTree>
    <p:extLst>
      <p:ext uri="{BB962C8B-B14F-4D97-AF65-F5344CB8AC3E}">
        <p14:creationId xmlns:p14="http://schemas.microsoft.com/office/powerpoint/2010/main" xmlns="" val="60863435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Know  How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zh-TW" altLang="en-US" dirty="0" smtClean="0">
                <a:solidFill>
                  <a:srgbClr val="C00000"/>
                </a:solidFill>
              </a:rPr>
              <a:t>再一次思考</a:t>
            </a:r>
            <a:r>
              <a:rPr lang="en-US" altLang="zh-TW" dirty="0" smtClean="0">
                <a:solidFill>
                  <a:srgbClr val="C00000"/>
                </a:solidFill>
              </a:rPr>
              <a:t>[</a:t>
            </a:r>
            <a:r>
              <a:rPr lang="zh-TW" altLang="en-US" dirty="0" smtClean="0">
                <a:solidFill>
                  <a:srgbClr val="C00000"/>
                </a:solidFill>
              </a:rPr>
              <a:t>如何向典範學習</a:t>
            </a:r>
            <a:r>
              <a:rPr lang="en-US" altLang="zh-TW" dirty="0" smtClean="0">
                <a:solidFill>
                  <a:srgbClr val="C00000"/>
                </a:solidFill>
              </a:rPr>
              <a:t>]?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生涯規劃是方法，生命經營是目的</a:t>
            </a:r>
            <a:endParaRPr lang="en-US" altLang="zh-TW" b="1" dirty="0" smtClean="0">
              <a:latin typeface="華康新儷中黑" charset="-120"/>
              <a:ea typeface="華康新儷中黑" charset="-120"/>
            </a:endParaRPr>
          </a:p>
          <a:p>
            <a:pPr>
              <a:buNone/>
            </a:pPr>
            <a:r>
              <a:rPr lang="zh-TW" altLang="en-US" b="1" dirty="0" smtClean="0">
                <a:ea typeface="華康新儷中黑" charset="-120"/>
              </a:rPr>
              <a:t>   </a:t>
            </a:r>
            <a:r>
              <a:rPr lang="en-US" altLang="zh-TW" b="1" dirty="0" smtClean="0">
                <a:ea typeface="華康新儷中黑" charset="-120"/>
              </a:rPr>
              <a:t>—</a:t>
            </a:r>
            <a:r>
              <a:rPr lang="zh-TW" altLang="en-US" b="1" dirty="0" smtClean="0">
                <a:latin typeface="華康新儷中黑" charset="-120"/>
                <a:ea typeface="華康新儷中黑" charset="-120"/>
              </a:rPr>
              <a:t>如史懷哲、耶穌、佛陀與</a:t>
            </a:r>
            <a:r>
              <a:rPr lang="zh-TW" altLang="en-US" b="1" dirty="0" smtClean="0">
                <a:solidFill>
                  <a:srgbClr val="C00000"/>
                </a:solidFill>
                <a:latin typeface="華康新儷中黑" charset="-120"/>
                <a:ea typeface="華康新儷中黑" charset="-120"/>
              </a:rPr>
              <a:t>孔子</a:t>
            </a:r>
            <a:endParaRPr lang="en-US" altLang="zh-TW" b="1" dirty="0" smtClean="0">
              <a:solidFill>
                <a:srgbClr val="C00000"/>
              </a:solidFill>
              <a:latin typeface="華康新儷中黑" charset="-120"/>
              <a:ea typeface="華康新儷中黑" charset="-120"/>
            </a:endParaRPr>
          </a:p>
          <a:p>
            <a:pPr>
              <a:buNone/>
            </a:pPr>
            <a:endParaRPr lang="en-US" altLang="zh-TW" b="1" dirty="0" smtClean="0">
              <a:solidFill>
                <a:srgbClr val="C00000"/>
              </a:solidFill>
              <a:latin typeface="華康新儷中黑" charset="-120"/>
              <a:ea typeface="華康新儷中黑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華康新儷中黑" charset="-120"/>
                <a:ea typeface="華康新儷中黑" charset="-120"/>
              </a:rPr>
              <a:t>老師分享自己的實例</a:t>
            </a:r>
            <a:endParaRPr lang="en-US" altLang="zh-TW" b="1" dirty="0" smtClean="0">
              <a:solidFill>
                <a:srgbClr val="C00000"/>
              </a:solidFill>
              <a:latin typeface="華康新儷中黑" charset="-120"/>
              <a:ea typeface="華康新儷中黑" charset="-120"/>
            </a:endParaRPr>
          </a:p>
          <a:p>
            <a:pPr marL="609600" indent="-609600">
              <a:buFontTx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孔子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endParaRPr lang="en-US" altLang="zh-TW" dirty="0" smtClean="0"/>
          </a:p>
          <a:p>
            <a:pPr marL="609600" indent="-609600">
              <a:buFontTx/>
              <a:buAutoNum type="arabicPeriod"/>
            </a:pPr>
            <a:r>
              <a:rPr lang="en-US" altLang="zh-TW" dirty="0" smtClean="0"/>
              <a:t>(1) 92-110</a:t>
            </a:r>
          </a:p>
          <a:p>
            <a:pPr marL="609600" indent="-609600">
              <a:buFontTx/>
              <a:buAutoNum type="arabicPeriod"/>
            </a:pPr>
            <a:endParaRPr lang="en-US" altLang="zh-TW" dirty="0" smtClean="0"/>
          </a:p>
          <a:p>
            <a:pPr marL="609600" indent="-609600">
              <a:buFontTx/>
              <a:buAutoNum type="arabicPeriod"/>
            </a:pPr>
            <a:r>
              <a:rPr lang="en-US" altLang="zh-TW" dirty="0" smtClean="0"/>
              <a:t>(2)113-</a:t>
            </a:r>
            <a:r>
              <a:rPr lang="zh-TW" altLang="en-US" dirty="0" smtClean="0"/>
              <a:t>最後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FontTx/>
              <a:buAutoNum type="arabicPeriod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FontTx/>
              <a:buAutoNum type="arabicPeriod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 smtClean="0">
              <a:latin typeface="華康新儷中黑" charset="-120"/>
              <a:ea typeface="華康新儷中黑" charset="-120"/>
            </a:endParaRPr>
          </a:p>
          <a:p>
            <a:pPr>
              <a:buNone/>
            </a:pPr>
            <a:endParaRPr lang="en-US" altLang="zh-TW" b="1" dirty="0" smtClean="0">
              <a:latin typeface="華康新儷中黑" charset="-120"/>
              <a:ea typeface="華康新儷中黑" charset="-120"/>
            </a:endParaRPr>
          </a:p>
          <a:p>
            <a:pPr>
              <a:buNone/>
            </a:pPr>
            <a:endParaRPr lang="en-US" altLang="zh-TW" b="1" dirty="0" smtClean="0">
              <a:latin typeface="華康新儷中黑" charset="-120"/>
              <a:ea typeface="華康新儷中黑" charset="-120"/>
            </a:endParaRPr>
          </a:p>
          <a:p>
            <a:pPr>
              <a:buNone/>
            </a:pPr>
            <a:endParaRPr lang="en-US" altLang="zh-TW" b="1" dirty="0" smtClean="0">
              <a:latin typeface="華康新儷中黑" charset="-120"/>
              <a:ea typeface="華康新儷中黑" charset="-120"/>
            </a:endParaRPr>
          </a:p>
          <a:p>
            <a:pPr>
              <a:buNone/>
            </a:pPr>
            <a:endParaRPr lang="en-US" altLang="zh-TW" b="1" dirty="0" smtClean="0">
              <a:latin typeface="華康新儷中黑" charset="-120"/>
              <a:ea typeface="華康新儷中黑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89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417321" y="158682"/>
            <a:ext cx="8279418" cy="96361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向孔子學做人－</a:t>
            </a:r>
            <a:r>
              <a:rPr lang="zh-TW" altLang="en-US" sz="2900" dirty="0" smtClean="0">
                <a:latin typeface="微軟正黑體" pitchFamily="34" charset="-120"/>
                <a:ea typeface="微軟正黑體" pitchFamily="34" charset="-120"/>
              </a:rPr>
              <a:t>現代人必修的七堂課／傅佩榮</a:t>
            </a:r>
            <a:endParaRPr lang="en-US" altLang="zh-TW" sz="4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664634" y="2344738"/>
            <a:ext cx="7920566" cy="4381500"/>
          </a:xfrm>
        </p:spPr>
        <p:txBody>
          <a:bodyPr>
            <a:normAutofit lnSpcReduction="10000"/>
          </a:bodyPr>
          <a:lstStyle/>
          <a:p>
            <a:r>
              <a:rPr lang="zh-TW" altLang="en-US" sz="2900" dirty="0" smtClean="0">
                <a:solidFill>
                  <a:srgbClr val="FF0000"/>
                </a:solidFill>
              </a:rPr>
              <a:t>半部</a:t>
            </a:r>
            <a:r>
              <a:rPr lang="en-US" altLang="zh-TW" sz="2900" dirty="0" smtClean="0">
                <a:solidFill>
                  <a:srgbClr val="FF0000"/>
                </a:solidFill>
              </a:rPr>
              <a:t>&lt;&lt;</a:t>
            </a:r>
            <a:r>
              <a:rPr lang="zh-TW" altLang="en-US" sz="2900" dirty="0" smtClean="0">
                <a:solidFill>
                  <a:srgbClr val="FF0000"/>
                </a:solidFill>
              </a:rPr>
              <a:t>論語</a:t>
            </a:r>
            <a:r>
              <a:rPr lang="en-US" altLang="zh-TW" sz="2900" dirty="0" smtClean="0">
                <a:solidFill>
                  <a:srgbClr val="FF0000"/>
                </a:solidFill>
              </a:rPr>
              <a:t>&gt;&gt;</a:t>
            </a:r>
            <a:r>
              <a:rPr lang="zh-TW" altLang="en-US" sz="2900" dirty="0" smtClean="0">
                <a:solidFill>
                  <a:srgbClr val="FF0000"/>
                </a:solidFill>
              </a:rPr>
              <a:t>治天下／宋朝宰相　趙普。</a:t>
            </a:r>
            <a:endParaRPr lang="en-US" altLang="zh-TW" sz="2900" dirty="0" smtClean="0">
              <a:solidFill>
                <a:srgbClr val="FF0000"/>
              </a:solidFill>
            </a:endParaRPr>
          </a:p>
          <a:p>
            <a:r>
              <a:rPr lang="zh-TW" altLang="en-US" sz="2900" dirty="0" smtClean="0">
                <a:solidFill>
                  <a:srgbClr val="C00000"/>
                </a:solidFill>
              </a:rPr>
              <a:t>半部</a:t>
            </a:r>
            <a:r>
              <a:rPr lang="en-US" altLang="zh-TW" sz="2900" dirty="0" smtClean="0">
                <a:solidFill>
                  <a:srgbClr val="C00000"/>
                </a:solidFill>
              </a:rPr>
              <a:t>&lt;&lt;</a:t>
            </a:r>
            <a:r>
              <a:rPr lang="zh-TW" altLang="en-US" sz="2900" dirty="0" smtClean="0">
                <a:solidFill>
                  <a:srgbClr val="C00000"/>
                </a:solidFill>
              </a:rPr>
              <a:t>論語</a:t>
            </a:r>
            <a:r>
              <a:rPr lang="en-US" altLang="zh-TW" sz="2900" dirty="0" smtClean="0">
                <a:solidFill>
                  <a:srgbClr val="C00000"/>
                </a:solidFill>
              </a:rPr>
              <a:t>&gt;&gt;</a:t>
            </a:r>
            <a:r>
              <a:rPr lang="zh-TW" altLang="en-US" sz="2900" dirty="0" smtClean="0">
                <a:solidFill>
                  <a:srgbClr val="C00000"/>
                </a:solidFill>
              </a:rPr>
              <a:t>創王品／王品集團董事長　戴勝益。</a:t>
            </a:r>
            <a:endParaRPr lang="en-US" altLang="zh-TW" sz="2900" dirty="0" smtClean="0">
              <a:solidFill>
                <a:srgbClr val="C00000"/>
              </a:solidFill>
            </a:endParaRPr>
          </a:p>
          <a:p>
            <a:r>
              <a:rPr lang="zh-TW" altLang="en-US" sz="2900" dirty="0" smtClean="0"/>
              <a:t>孔學發達，全球增設「孔子學院」。</a:t>
            </a:r>
            <a:endParaRPr lang="en-US" altLang="zh-TW" sz="2900" dirty="0" smtClean="0"/>
          </a:p>
          <a:p>
            <a:r>
              <a:rPr lang="zh-TW" altLang="en-US" sz="2900" dirty="0" smtClean="0"/>
              <a:t>歷經千年仍為真理、是用於當代。</a:t>
            </a:r>
            <a:endParaRPr lang="en-US" altLang="zh-TW" sz="2900" dirty="0" smtClean="0"/>
          </a:p>
          <a:p>
            <a:r>
              <a:rPr lang="zh-TW" altLang="en-US" sz="2900" dirty="0" smtClean="0"/>
              <a:t>經師、人師永恆典範／萬世師表。</a:t>
            </a:r>
            <a:endParaRPr lang="en-US" altLang="zh-TW" sz="2900" dirty="0" smtClean="0"/>
          </a:p>
          <a:p>
            <a:r>
              <a:rPr lang="zh-TW" altLang="en-US" sz="2900" dirty="0" smtClean="0"/>
              <a:t>五大古文明國僅存的中國／儒家思想－中庸之道</a:t>
            </a:r>
            <a:endParaRPr lang="en-US" altLang="zh-TW" sz="2900" dirty="0" smtClean="0"/>
          </a:p>
          <a:p>
            <a:r>
              <a:rPr lang="zh-TW" altLang="en-US" sz="2900" dirty="0" smtClean="0"/>
              <a:t>放諸四海皆準－古道今通</a:t>
            </a:r>
            <a:endParaRPr lang="en-US" altLang="zh-TW" sz="2900" dirty="0" smtClean="0"/>
          </a:p>
        </p:txBody>
      </p:sp>
    </p:spTree>
    <p:extLst>
      <p:ext uri="{BB962C8B-B14F-4D97-AF65-F5344CB8AC3E}">
        <p14:creationId xmlns:p14="http://schemas.microsoft.com/office/powerpoint/2010/main" xmlns="" val="115299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719EE-4622-4D77-8E73-42F6F71EBBD9}" type="slidenum">
              <a:rPr lang="zh-TW" altLang="en-US" smtClean="0"/>
              <a:pPr/>
              <a:t>3</a:t>
            </a:fld>
            <a:endParaRPr lang="en-US" altLang="zh-TW" dirty="0" smtClean="0"/>
          </a:p>
        </p:txBody>
      </p:sp>
      <p:pic>
        <p:nvPicPr>
          <p:cNvPr id="8195" name="Picture 1026" descr="多重角色的衝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023" y="1403350"/>
            <a:ext cx="4717345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027"/>
          <p:cNvSpPr txBox="1">
            <a:spLocks noChangeArrowheads="1"/>
          </p:cNvSpPr>
          <p:nvPr/>
        </p:nvSpPr>
        <p:spPr bwMode="auto">
          <a:xfrm>
            <a:off x="1187357" y="226186"/>
            <a:ext cx="71130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b="1" dirty="0">
                <a:solidFill>
                  <a:srgbClr val="FF0000"/>
                </a:solidFill>
              </a:rPr>
              <a:t>確立生命價值觀的優先順位</a:t>
            </a:r>
          </a:p>
        </p:txBody>
      </p:sp>
    </p:spTree>
    <p:extLst>
      <p:ext uri="{BB962C8B-B14F-4D97-AF65-F5344CB8AC3E}">
        <p14:creationId xmlns:p14="http://schemas.microsoft.com/office/powerpoint/2010/main" xmlns="" val="90237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345907" y="189327"/>
            <a:ext cx="8420406" cy="96361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向孔子學做人－</a:t>
            </a:r>
            <a:r>
              <a:rPr lang="zh-TW" altLang="en-US" sz="2900" dirty="0" smtClean="0">
                <a:latin typeface="微軟正黑體" pitchFamily="34" charset="-120"/>
                <a:ea typeface="微軟正黑體" pitchFamily="34" charset="-120"/>
              </a:rPr>
              <a:t>現代人必修的七堂課／傅佩榮</a:t>
            </a:r>
            <a:endParaRPr lang="en-US" altLang="zh-TW" sz="4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39" name="Espace réservé du contenu 2"/>
          <p:cNvSpPr>
            <a:spLocks noGrp="1"/>
          </p:cNvSpPr>
          <p:nvPr>
            <p:ph idx="1"/>
          </p:nvPr>
        </p:nvSpPr>
        <p:spPr>
          <a:xfrm>
            <a:off x="747889" y="2368550"/>
            <a:ext cx="5760156" cy="4268788"/>
          </a:xfrm>
        </p:spPr>
        <p:txBody>
          <a:bodyPr/>
          <a:lstStyle/>
          <a:p>
            <a:r>
              <a:rPr lang="zh-TW" altLang="en-US" sz="2900" smtClean="0"/>
              <a:t>亂世中優雅的靈魂</a:t>
            </a:r>
            <a:r>
              <a:rPr lang="en-US" altLang="zh-TW" sz="2900" dirty="0" smtClean="0"/>
              <a:t>/</a:t>
            </a:r>
            <a:r>
              <a:rPr lang="zh-TW" altLang="en-US" sz="2900" smtClean="0"/>
              <a:t>人生之道</a:t>
            </a:r>
            <a:r>
              <a:rPr lang="en-US" altLang="zh-TW" sz="2900" dirty="0" smtClean="0"/>
              <a:t> </a:t>
            </a:r>
          </a:p>
          <a:p>
            <a:r>
              <a:rPr lang="zh-TW" altLang="en-US" sz="2900" smtClean="0"/>
              <a:t>領導人的試煉</a:t>
            </a:r>
            <a:r>
              <a:rPr lang="en-US" altLang="zh-TW" sz="2900" dirty="0" smtClean="0"/>
              <a:t>/</a:t>
            </a:r>
            <a:r>
              <a:rPr lang="zh-TW" altLang="en-US" sz="2900" smtClean="0"/>
              <a:t>為官之道</a:t>
            </a:r>
            <a:endParaRPr lang="en-US" altLang="zh-TW" sz="2900" dirty="0" smtClean="0"/>
          </a:p>
          <a:p>
            <a:r>
              <a:rPr lang="zh-TW" altLang="en-US" sz="2900" smtClean="0"/>
              <a:t>人才的夢工廠</a:t>
            </a:r>
            <a:r>
              <a:rPr lang="en-US" altLang="zh-TW" sz="2900" dirty="0" smtClean="0"/>
              <a:t>/</a:t>
            </a:r>
            <a:r>
              <a:rPr lang="zh-TW" altLang="en-US" sz="2900" smtClean="0"/>
              <a:t>為師之道</a:t>
            </a:r>
            <a:endParaRPr lang="en-US" altLang="zh-TW" sz="2900" dirty="0" smtClean="0"/>
          </a:p>
          <a:p>
            <a:r>
              <a:rPr lang="zh-TW" altLang="en-US" sz="2900" smtClean="0"/>
              <a:t>人性的根源</a:t>
            </a:r>
            <a:r>
              <a:rPr lang="en-US" altLang="zh-TW" sz="2900" dirty="0" smtClean="0"/>
              <a:t>/</a:t>
            </a:r>
            <a:r>
              <a:rPr lang="zh-TW" altLang="en-US" sz="2900" smtClean="0"/>
              <a:t>孝親之道</a:t>
            </a:r>
            <a:endParaRPr lang="en-US" altLang="zh-TW" sz="2900" dirty="0" smtClean="0"/>
          </a:p>
          <a:p>
            <a:r>
              <a:rPr lang="zh-TW" altLang="en-US" sz="2900" smtClean="0"/>
              <a:t>尋找方位相同的朋友</a:t>
            </a:r>
            <a:r>
              <a:rPr lang="en-US" altLang="zh-TW" sz="2900" dirty="0" smtClean="0"/>
              <a:t>/</a:t>
            </a:r>
            <a:r>
              <a:rPr lang="zh-TW" altLang="en-US" sz="2900" smtClean="0"/>
              <a:t>交友之道</a:t>
            </a:r>
            <a:endParaRPr lang="en-US" altLang="zh-TW" sz="2900" dirty="0" smtClean="0"/>
          </a:p>
          <a:p>
            <a:r>
              <a:rPr lang="zh-TW" altLang="en-US" sz="2900" smtClean="0"/>
              <a:t>如果生在</a:t>
            </a:r>
            <a:r>
              <a:rPr lang="en-US" altLang="zh-TW" sz="2900" dirty="0" smtClean="0"/>
              <a:t>M</a:t>
            </a:r>
            <a:r>
              <a:rPr lang="zh-TW" altLang="en-US" sz="2900" smtClean="0"/>
              <a:t>行社會</a:t>
            </a:r>
            <a:r>
              <a:rPr lang="en-US" altLang="zh-TW" sz="2900" dirty="0" smtClean="0"/>
              <a:t>/</a:t>
            </a:r>
            <a:r>
              <a:rPr lang="zh-TW" altLang="en-US" sz="2900" smtClean="0"/>
              <a:t>貧富之道</a:t>
            </a:r>
            <a:endParaRPr lang="en-US" altLang="zh-TW" sz="2900" dirty="0" smtClean="0"/>
          </a:p>
          <a:p>
            <a:r>
              <a:rPr lang="zh-TW" altLang="en-US" sz="2900" smtClean="0"/>
              <a:t>人格創造大力量</a:t>
            </a:r>
            <a:r>
              <a:rPr lang="en-US" altLang="zh-TW" sz="2900" dirty="0" smtClean="0"/>
              <a:t>/</a:t>
            </a:r>
            <a:r>
              <a:rPr lang="zh-TW" altLang="en-US" sz="2900" smtClean="0"/>
              <a:t>修養之道</a:t>
            </a:r>
            <a:endParaRPr lang="en-US" altLang="zh-TW" sz="2900" dirty="0" smtClean="0"/>
          </a:p>
        </p:txBody>
      </p:sp>
      <p:pic>
        <p:nvPicPr>
          <p:cNvPr id="39940" name="Picture 2" descr="C:\Documents and Settings\Eawing\桌面\孔子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794000"/>
            <a:ext cx="228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920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514197" y="0"/>
            <a:ext cx="7051322" cy="1231900"/>
          </a:xfrm>
        </p:spPr>
        <p:txBody>
          <a:bodyPr/>
          <a:lstStyle/>
          <a:p>
            <a:r>
              <a:rPr lang="zh-TW" altLang="en-US" sz="3800" dirty="0" smtClean="0"/>
              <a:t>一、師長啟發引導信受師長言教</a:t>
            </a:r>
            <a:endParaRPr lang="en-US" altLang="zh-TW" sz="3800" dirty="0" smtClean="0"/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397566" y="1639957"/>
            <a:ext cx="8523480" cy="487038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韓愈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師說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：「聖人無常師。孔子師郯子、萇弘、師襄、老聃。郯子之徒，其賢不如孔子。孔子曰：</a:t>
            </a:r>
            <a:r>
              <a:rPr lang="en-US" altLang="zh-TW" dirty="0" smtClean="0"/>
              <a:t>『</a:t>
            </a:r>
            <a:r>
              <a:rPr lang="zh-TW" altLang="en-US" dirty="0" smtClean="0"/>
              <a:t>三人行，必有我師</a:t>
            </a:r>
            <a:r>
              <a:rPr lang="en-US" altLang="zh-TW" dirty="0" smtClean="0"/>
              <a:t>』</a:t>
            </a:r>
            <a:r>
              <a:rPr lang="zh-TW" altLang="en-US" dirty="0" smtClean="0"/>
              <a:t>，是故弟不必不如師，師不必賢於弟子，聞道有先後，術業有專攻，如是而已。」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好學不怠。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只要是有比自己更優秀的能力我們都可以與之學習。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三人行必有我師焉；不恥下問。指三個人的行為，可作為我們效學與警惕之處。</a:t>
            </a:r>
            <a:br>
              <a:rPr lang="zh-TW" altLang="en-US" dirty="0" smtClean="0"/>
            </a:br>
            <a:r>
              <a:rPr lang="zh-TW" altLang="en-US" dirty="0" smtClean="0"/>
              <a:t> </a:t>
            </a:r>
            <a:r>
              <a:rPr lang="zh-TW" altLang="en-US" sz="3400" dirty="0" smtClean="0"/>
              <a:t/>
            </a:r>
            <a:br>
              <a:rPr lang="zh-TW" altLang="en-US" sz="3400" dirty="0" smtClean="0"/>
            </a:br>
            <a:r>
              <a:rPr lang="en-US" altLang="zh-TW" sz="3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96321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534934" y="209621"/>
            <a:ext cx="7291211" cy="828675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二、自己具備</a:t>
            </a:r>
            <a:r>
              <a:rPr lang="zh-TW" altLang="en-US" sz="3200" dirty="0" smtClean="0">
                <a:solidFill>
                  <a:srgbClr val="C00000"/>
                </a:solidFill>
              </a:rPr>
              <a:t>學生的條件</a:t>
            </a:r>
            <a:r>
              <a:rPr lang="zh-TW" altLang="en-US" sz="3200" dirty="0" smtClean="0"/>
              <a:t>和</a:t>
            </a:r>
            <a:r>
              <a:rPr lang="zh-TW" altLang="en-US" sz="3200" dirty="0" smtClean="0">
                <a:solidFill>
                  <a:srgbClr val="C00000"/>
                </a:solidFill>
              </a:rPr>
              <a:t>正確的學習態度</a:t>
            </a: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802923" y="2379663"/>
            <a:ext cx="8078611" cy="429736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smtClean="0"/>
              <a:t>「學如不及，猶恐失之。」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smtClean="0"/>
              <a:t>知之者不如好之者，好知者不如樂之者。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smtClean="0"/>
              <a:t>「學而時習之，不亦說乎？有朋自遠方來，不亦樂乎？人不知而不慍，不亦君子乎？」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smtClean="0">
                <a:latin typeface="新細明體" pitchFamily="18" charset="-120"/>
              </a:rPr>
              <a:t>子曰：「賜也，女以予為多學而識之者與？」對曰：「然，非與？」曰：「非也！予一以貫之。」</a:t>
            </a:r>
            <a:endParaRPr lang="en-US" altLang="zh-TW" dirty="0" smtClean="0">
              <a:latin typeface="新細明體" pitchFamily="18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mtClean="0"/>
              <a:t>「學而不思則罔，思而不學則殆。」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smtClean="0"/>
              <a:t>「見賢思齊焉；見不賢而內自省也。」</a:t>
            </a:r>
            <a:endParaRPr lang="en-US" altLang="zh-TW" dirty="0" smtClean="0">
              <a:latin typeface="新細明體" pitchFamily="18" charset="-120"/>
            </a:endParaRPr>
          </a:p>
          <a:p>
            <a:endParaRPr lang="zh-TW" altLang="en-US" sz="2600" smtClean="0"/>
          </a:p>
        </p:txBody>
      </p:sp>
    </p:spTree>
    <p:extLst>
      <p:ext uri="{BB962C8B-B14F-4D97-AF65-F5344CB8AC3E}">
        <p14:creationId xmlns:p14="http://schemas.microsoft.com/office/powerpoint/2010/main" xmlns="" val="3515981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347686" y="0"/>
            <a:ext cx="8225366" cy="1143000"/>
          </a:xfrm>
        </p:spPr>
        <p:txBody>
          <a:bodyPr/>
          <a:lstStyle/>
          <a:p>
            <a:r>
              <a:rPr lang="zh-TW" altLang="en-US" sz="3400" dirty="0" smtClean="0"/>
              <a:t>三、立志與堅定不移的志向，方向明確而長遠</a:t>
            </a: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842434" y="2544763"/>
            <a:ext cx="8167511" cy="35814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zh-TW" altLang="en-US" smtClean="0"/>
              <a:t>十五志學。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smtClean="0"/>
              <a:t>志於道、據於德、依於仁、游於藝。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smtClean="0"/>
              <a:t>曰：「莫春者，春服既成；冠者五六人，童子六七人，浴乎沂，風乎舞雩，詠而歸。」夫子喟然歎曰：「吾與點也！」</a:t>
            </a:r>
          </a:p>
          <a:p>
            <a:pPr>
              <a:spcBef>
                <a:spcPts val="1200"/>
              </a:spcBef>
            </a:pPr>
            <a:r>
              <a:rPr lang="zh-TW" altLang="en-US" smtClean="0"/>
              <a:t>推行仁道，周遊列國宣揚學說，追求世界大同的理想。</a:t>
            </a:r>
            <a:r>
              <a:rPr lang="zh-TW" altLang="en-US" sz="3400" smtClean="0"/>
              <a:t/>
            </a:r>
            <a:br>
              <a:rPr lang="zh-TW" altLang="en-US" sz="3400" smtClean="0"/>
            </a:br>
            <a:endParaRPr lang="zh-TW" altLang="en-US" sz="3600" smtClean="0"/>
          </a:p>
        </p:txBody>
      </p:sp>
    </p:spTree>
    <p:extLst>
      <p:ext uri="{BB962C8B-B14F-4D97-AF65-F5344CB8AC3E}">
        <p14:creationId xmlns:p14="http://schemas.microsoft.com/office/powerpoint/2010/main" xmlns="" val="364081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394374" y="0"/>
            <a:ext cx="6778978" cy="1143000"/>
          </a:xfrm>
        </p:spPr>
        <p:txBody>
          <a:bodyPr/>
          <a:lstStyle/>
          <a:p>
            <a:r>
              <a:rPr lang="zh-TW" altLang="en-US" sz="3800" dirty="0" smtClean="0"/>
              <a:t>四、質量次第正確規劃</a:t>
            </a: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783167" y="2332038"/>
            <a:ext cx="8020756" cy="35845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smtClean="0"/>
              <a:t>孔子一生中所提倡的有仁、義、禮、智、信、忠、孝、弟、勇、中庸、清、直、愛等。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smtClean="0"/>
              <a:t>孔 子 曾 自 述 其 為 學 進 德 的 次 序 ： 「 吾 十 有 五 而 志 於 學 ； 三 十 而 立 ； 四 十 而 不 惑 ； 五 十 而 知 天 命 ； 六 十 而 耳 順 ； 七 十 而 從 心 所 欲 ， 不 踰 矩 。 」 </a:t>
            </a:r>
            <a:endParaRPr lang="en-US" altLang="zh-TW" dirty="0" smtClean="0"/>
          </a:p>
          <a:p>
            <a:pPr>
              <a:buFont typeface="Arial" pitchFamily="34" charset="0"/>
              <a:buNone/>
            </a:pPr>
            <a:endParaRPr lang="zh-TW" altLang="en-US" sz="2600" smtClean="0"/>
          </a:p>
        </p:txBody>
      </p:sp>
    </p:spTree>
    <p:extLst>
      <p:ext uri="{BB962C8B-B14F-4D97-AF65-F5344CB8AC3E}">
        <p14:creationId xmlns:p14="http://schemas.microsoft.com/office/powerpoint/2010/main" xmlns="" val="1473056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606287" y="0"/>
            <a:ext cx="6850945" cy="1143000"/>
          </a:xfrm>
        </p:spPr>
        <p:txBody>
          <a:bodyPr/>
          <a:lstStyle/>
          <a:p>
            <a:r>
              <a:rPr lang="zh-TW" altLang="en-US" sz="3800" dirty="0" smtClean="0"/>
              <a:t>五、遇困不退</a:t>
            </a: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753534" y="2332039"/>
            <a:ext cx="8068733" cy="367188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dirty="0" smtClean="0"/>
              <a:t>《</a:t>
            </a:r>
            <a:r>
              <a:rPr lang="zh-TW" altLang="en-US" smtClean="0"/>
              <a:t>列子</a:t>
            </a:r>
            <a:r>
              <a:rPr lang="en-US" altLang="zh-TW" dirty="0" smtClean="0"/>
              <a:t>》</a:t>
            </a:r>
            <a:r>
              <a:rPr lang="zh-TW" altLang="en-US" smtClean="0"/>
              <a:t>一書中對孔子一生所遭受的磨難概括為四：“窮于商周，圍于陳蔡，受屈于季氏，見辱于陽虎。”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smtClean="0"/>
              <a:t>周遊列國雖屢受挫折屢戰屢敗屢敗屢戰，不停的宣揚仁義道德尋找能出仕的機會，一生雖只幫助魯國一時大治，但足以讓世人了解夫子的賢能。</a:t>
            </a:r>
          </a:p>
        </p:txBody>
      </p:sp>
    </p:spTree>
    <p:extLst>
      <p:ext uri="{BB962C8B-B14F-4D97-AF65-F5344CB8AC3E}">
        <p14:creationId xmlns:p14="http://schemas.microsoft.com/office/powerpoint/2010/main" xmlns="" val="30782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429652" y="128588"/>
            <a:ext cx="6852356" cy="1143000"/>
          </a:xfrm>
        </p:spPr>
        <p:txBody>
          <a:bodyPr/>
          <a:lstStyle/>
          <a:p>
            <a:r>
              <a:rPr lang="zh-TW" altLang="en-US" sz="3800" dirty="0" smtClean="0"/>
              <a:t>六、一群人共學共進</a:t>
            </a: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802923" y="2457451"/>
            <a:ext cx="8088489" cy="36687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smtClean="0"/>
              <a:t>弟子三千。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smtClean="0"/>
              <a:t>七十二賢。</a:t>
            </a:r>
            <a:endParaRPr lang="en-US" altLang="zh-TW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smtClean="0"/>
              <a:t>孔門弟子分成四纇，又稱「孔門四科」。</a:t>
            </a:r>
            <a:br>
              <a:rPr lang="zh-TW" altLang="en-US" smtClean="0"/>
            </a:br>
            <a:r>
              <a:rPr lang="en-US" altLang="zh-TW" dirty="0" smtClean="0"/>
              <a:t>1.</a:t>
            </a:r>
            <a:r>
              <a:rPr lang="zh-TW" altLang="en-US" smtClean="0"/>
              <a:t>德行類代表：顏淵，閔子騫，冉伯牛，仲弓。</a:t>
            </a:r>
            <a:br>
              <a:rPr lang="zh-TW" altLang="en-US" smtClean="0"/>
            </a:br>
            <a:r>
              <a:rPr lang="en-US" altLang="zh-TW" dirty="0" smtClean="0"/>
              <a:t>2.</a:t>
            </a:r>
            <a:r>
              <a:rPr lang="zh-TW" altLang="en-US" smtClean="0"/>
              <a:t>言語類代表：宰我，子貢。</a:t>
            </a:r>
            <a:br>
              <a:rPr lang="zh-TW" altLang="en-US" smtClean="0"/>
            </a:br>
            <a:r>
              <a:rPr lang="en-US" altLang="zh-TW" dirty="0" smtClean="0"/>
              <a:t>3.</a:t>
            </a:r>
            <a:r>
              <a:rPr lang="zh-TW" altLang="en-US" smtClean="0"/>
              <a:t>政事類代表：冉有，季路（子路）。</a:t>
            </a:r>
            <a:br>
              <a:rPr lang="zh-TW" altLang="en-US" smtClean="0"/>
            </a:br>
            <a:r>
              <a:rPr lang="en-US" altLang="zh-TW" dirty="0" smtClean="0"/>
              <a:t>4.</a:t>
            </a:r>
            <a:r>
              <a:rPr lang="zh-TW" altLang="en-US" smtClean="0"/>
              <a:t>文學類代表：子游，子夏。 </a:t>
            </a:r>
          </a:p>
        </p:txBody>
      </p:sp>
    </p:spTree>
    <p:extLst>
      <p:ext uri="{BB962C8B-B14F-4D97-AF65-F5344CB8AC3E}">
        <p14:creationId xmlns:p14="http://schemas.microsoft.com/office/powerpoint/2010/main" xmlns="" val="1356941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449592" y="123343"/>
            <a:ext cx="6852356" cy="1143000"/>
          </a:xfrm>
        </p:spPr>
        <p:txBody>
          <a:bodyPr/>
          <a:lstStyle/>
          <a:p>
            <a:r>
              <a:rPr lang="zh-TW" altLang="en-US" sz="3800" dirty="0" smtClean="0"/>
              <a:t>七、晚年</a:t>
            </a:r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>
          <a:xfrm>
            <a:off x="755576" y="1772816"/>
            <a:ext cx="8078611" cy="452596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 smtClean="0"/>
              <a:t>當他周遊列國歸來時，</a:t>
            </a:r>
            <a:r>
              <a:rPr lang="en-US" altLang="zh-TW" dirty="0" smtClean="0"/>
              <a:t>19</a:t>
            </a:r>
            <a:r>
              <a:rPr lang="zh-TW" altLang="en-US" dirty="0" smtClean="0"/>
              <a:t>歲就嫁給他並與他一起歷經人生憂患的夫人在一年前已經病逝，分別前連面都沒有來得及再見一面。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TW" altLang="en-US" dirty="0" smtClean="0"/>
              <a:t>在夫人病逝三年後，他和夫人所生的惟一兒子也不幸死去，年僅五十歲。古人把幼年喪父、中年喪妻、老年喪子稱為人生三大不幸。孔子曾經歷幼年喪父，晚年又接遭喪妻喪子之痛，這對一個風燭殘年的老人的打擊之大可想而知。　</a:t>
            </a:r>
            <a:r>
              <a:rPr lang="zh-TW" altLang="en-US" sz="2400" dirty="0" smtClean="0"/>
              <a:t>　　</a:t>
            </a:r>
          </a:p>
          <a:p>
            <a:endParaRPr lang="en-US" altLang="zh-TW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44044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473766" y="148466"/>
            <a:ext cx="6778978" cy="1143000"/>
          </a:xfrm>
        </p:spPr>
        <p:txBody>
          <a:bodyPr/>
          <a:lstStyle/>
          <a:p>
            <a:pPr>
              <a:defRPr/>
            </a:pPr>
            <a:r>
              <a:rPr lang="zh-TW" altLang="en-US" sz="3800" dirty="0" smtClean="0"/>
              <a:t>八、偉人的影響</a:t>
            </a:r>
            <a:r>
              <a:rPr lang="en-US" altLang="zh-TW" sz="3800" dirty="0" smtClean="0"/>
              <a:t>—</a:t>
            </a:r>
            <a:r>
              <a:rPr lang="zh-TW" altLang="en-US" sz="3800" dirty="0" smtClean="0">
                <a:solidFill>
                  <a:srgbClr val="C00000"/>
                </a:solidFill>
              </a:rPr>
              <a:t>以德行仁</a:t>
            </a:r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>
          <a:xfrm>
            <a:off x="793044" y="2000240"/>
            <a:ext cx="8128000" cy="48577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大成至聖，萬世師表。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中華文化思想（詩、書、禮、易、樂、春秋等六經；禮、樂、射、御、書、數六藝）的集大成者保留古老的文化精髓，建立儒學系統。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提倡中庸之道的華人精神，讓文化得以傳承至今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首開私人講學之風，打破階級藩籬帶動教育普及。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孔子以“六藝”為宗，疏遠鬼神，從始至終對社會現實、道德理想等充滿了熱忱和關切，從而奠定了儒家學派重視人文、關心現實的傳統。（正向心理學）</a:t>
            </a:r>
            <a:r>
              <a:rPr lang="zh-TW" altLang="en-US" sz="2900" dirty="0" smtClean="0"/>
              <a:t/>
            </a:r>
            <a:br>
              <a:rPr lang="zh-TW" altLang="en-US" sz="2900" dirty="0" smtClean="0"/>
            </a:br>
            <a:r>
              <a:rPr lang="zh-TW" altLang="en-US" sz="2900" dirty="0" smtClean="0"/>
              <a:t/>
            </a:r>
            <a:br>
              <a:rPr lang="zh-TW" altLang="en-US" sz="2900" dirty="0" smtClean="0"/>
            </a:br>
            <a:r>
              <a:rPr lang="zh-TW" altLang="en-US" sz="2900" dirty="0" smtClean="0"/>
              <a:t> </a:t>
            </a:r>
            <a:br>
              <a:rPr lang="zh-TW" altLang="en-US" sz="2900" dirty="0" smtClean="0"/>
            </a:br>
            <a:endParaRPr lang="en-US" altLang="zh-TW" sz="2600" dirty="0" smtClean="0"/>
          </a:p>
          <a:p>
            <a:endParaRPr lang="zh-TW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320271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889F01-AE16-4DEB-AE75-9CA8CD80C9FB}" type="slidenum">
              <a:rPr lang="zh-TW" altLang="en-US" smtClean="0"/>
              <a:pPr/>
              <a:t>39</a:t>
            </a:fld>
            <a:endParaRPr lang="en-US" altLang="zh-TW" dirty="0" smtClean="0"/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683568" y="908720"/>
            <a:ext cx="7912921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</a:rPr>
              <a:t>      </a:t>
            </a:r>
            <a:r>
              <a:rPr lang="zh-TW" altLang="en-US" sz="25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黃昏</a:t>
            </a:r>
            <a:r>
              <a:rPr lang="zh-TW" altLang="en-US" sz="25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的海灘，老先生看到一位小女孩不斷撿起沙灘上的東西</a:t>
            </a:r>
            <a:r>
              <a:rPr lang="zh-TW" altLang="en-US" sz="25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往海</a:t>
            </a:r>
            <a:r>
              <a:rPr lang="zh-TW" altLang="en-US" sz="25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裡扔，不禁好奇地問道：「小妹妹，妳在打水漂嗎？」小</a:t>
            </a:r>
            <a:r>
              <a:rPr lang="zh-TW" altLang="en-US" sz="25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女孩</a:t>
            </a:r>
            <a:r>
              <a:rPr lang="zh-TW" altLang="en-US" sz="25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說：「不是，沙灘上有好多海星擱淺，明天一早太陽出來</a:t>
            </a:r>
            <a:r>
              <a:rPr lang="zh-TW" altLang="en-US" sz="25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，牠</a:t>
            </a:r>
            <a:r>
              <a:rPr lang="zh-TW" altLang="en-US" sz="25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們都會被晒死，我覺得好可憐，所以把牠們送回海裡去。</a:t>
            </a:r>
            <a:r>
              <a:rPr lang="zh-TW" altLang="en-US" sz="25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」</a:t>
            </a:r>
            <a:endParaRPr lang="zh-TW" altLang="en-US" sz="25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5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       這</a:t>
            </a:r>
            <a:r>
              <a:rPr lang="zh-TW" altLang="en-US" sz="25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位老人看盡人生百態，不禁莞爾。他說：「</a:t>
            </a:r>
            <a:r>
              <a:rPr lang="zh-TW" altLang="en-US" sz="25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小妹妹，妳別</a:t>
            </a:r>
            <a:r>
              <a:rPr lang="zh-TW" altLang="en-US" sz="2500" b="1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傻了</a:t>
            </a:r>
            <a:r>
              <a:rPr lang="zh-TW" altLang="en-US" sz="25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，這條海岸有多長，海星有多少，憑你一個人，怎麼可能</a:t>
            </a:r>
            <a:r>
              <a:rPr lang="zh-TW" altLang="en-US" sz="2500" b="1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救活</a:t>
            </a:r>
            <a:r>
              <a:rPr lang="zh-TW" altLang="en-US" sz="25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所有海星呢？</a:t>
            </a:r>
            <a:r>
              <a:rPr lang="zh-TW" altLang="en-US" sz="25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」</a:t>
            </a:r>
            <a:endParaRPr lang="en-US" altLang="zh-TW" sz="2500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defRPr/>
            </a:pPr>
            <a:endParaRPr lang="zh-TW" altLang="en-US" sz="2400" b="1" dirty="0">
              <a:latin typeface="Times New Roman" pitchFamily="18" charset="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小</a:t>
            </a:r>
            <a:r>
              <a:rPr lang="zh-TW" altLang="en-US" sz="2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女孩又默默撿起一隻海星，丟向海中，然後說：「老公公</a:t>
            </a:r>
            <a:r>
              <a:rPr lang="zh-TW" altLang="en-US" sz="2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，我</a:t>
            </a:r>
            <a:r>
              <a:rPr lang="zh-TW" altLang="en-US" sz="2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知道我不可能救活所有的海星，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但是我知道當我撿起這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一隻海星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丟進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海裡的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時候，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我已經改變了</a:t>
            </a:r>
            <a:r>
              <a:rPr lang="en-US" altLang="zh-TW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牠</a:t>
            </a:r>
            <a:r>
              <a:rPr lang="en-US" altLang="zh-TW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的命運」</a:t>
            </a:r>
            <a:r>
              <a:rPr lang="zh-TW" altLang="en-US" sz="2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   本篇原名</a:t>
            </a:r>
            <a:r>
              <a:rPr lang="en-US" altLang="zh-TW" sz="2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1" dirty="0" smtClean="0">
                <a:solidFill>
                  <a:srgbClr val="C00000"/>
                </a:solidFill>
              </a:rPr>
              <a:t>小妹妹的思惟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en-US" altLang="zh-TW" b="1" dirty="0" smtClean="0">
                <a:solidFill>
                  <a:srgbClr val="C00000"/>
                </a:solidFill>
              </a:rPr>
              <a:t>~</a:t>
            </a:r>
            <a:r>
              <a:rPr lang="zh-TW" altLang="en-US" b="1" dirty="0" smtClean="0">
                <a:solidFill>
                  <a:srgbClr val="C00000"/>
                </a:solidFill>
              </a:rPr>
              <a:t>取自</a:t>
            </a:r>
            <a:r>
              <a:rPr lang="en-US" altLang="zh-TW" b="1" dirty="0" smtClean="0">
                <a:solidFill>
                  <a:srgbClr val="C00000"/>
                </a:solidFill>
              </a:rPr>
              <a:t>《</a:t>
            </a:r>
            <a:r>
              <a:rPr lang="zh-TW" altLang="en-US" b="1" dirty="0" smtClean="0">
                <a:solidFill>
                  <a:srgbClr val="C00000"/>
                </a:solidFill>
              </a:rPr>
              <a:t>御風而上</a:t>
            </a:r>
            <a:r>
              <a:rPr lang="en-US" altLang="zh-TW" b="1" dirty="0" smtClean="0">
                <a:solidFill>
                  <a:srgbClr val="C00000"/>
                </a:solidFill>
              </a:rPr>
              <a:t>》</a:t>
            </a:r>
            <a:endParaRPr lang="zh-TW" altLang="en-US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zh-TW" sz="2400" b="1" dirty="0">
              <a:latin typeface="Times New Roman" pitchFamily="18" charset="0"/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899592" y="332656"/>
            <a:ext cx="664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結語：在每一時刻埋下正確的種子</a:t>
            </a:r>
          </a:p>
        </p:txBody>
      </p:sp>
    </p:spTree>
    <p:extLst>
      <p:ext uri="{BB962C8B-B14F-4D97-AF65-F5344CB8AC3E}">
        <p14:creationId xmlns:p14="http://schemas.microsoft.com/office/powerpoint/2010/main" xmlns="" val="2117526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8F4DD1-F480-4B14-B86C-8F974D8A0240}" type="slidenum">
              <a:rPr lang="zh-TW" altLang="en-US" smtClean="0"/>
              <a:pPr/>
              <a:t>4</a:t>
            </a:fld>
            <a:endParaRPr lang="en-US" altLang="zh-TW" dirty="0" smtClean="0"/>
          </a:p>
        </p:txBody>
      </p:sp>
      <p:sp>
        <p:nvSpPr>
          <p:cNvPr id="6147" name="AutoShap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華康新儷中黑" charset="-120"/>
                <a:ea typeface="華康新儷中黑" charset="-120"/>
                <a:hlinkClick r:id="rId3" action="ppaction://hlinkfile"/>
              </a:rPr>
              <a:t>Vision &amp; Mission</a:t>
            </a:r>
            <a:endParaRPr lang="zh-TW" altLang="en-US" smtClean="0">
              <a:latin typeface="華康新儷中黑" charset="-120"/>
              <a:ea typeface="華康新儷中黑" charset="-120"/>
            </a:endParaRPr>
          </a:p>
        </p:txBody>
      </p:sp>
      <p:sp>
        <p:nvSpPr>
          <p:cNvPr id="6148" name="Rectangle 2053"/>
          <p:cNvSpPr>
            <a:spLocks noGrp="1" noChangeArrowheads="1"/>
          </p:cNvSpPr>
          <p:nvPr>
            <p:ph type="body" idx="1"/>
          </p:nvPr>
        </p:nvSpPr>
        <p:spPr>
          <a:xfrm>
            <a:off x="571472" y="1785927"/>
            <a:ext cx="7960106" cy="4592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4400" b="1" dirty="0" smtClean="0">
                <a:latin typeface="華康新儷中黑" charset="-120"/>
                <a:ea typeface="華康新儷中黑" charset="-120"/>
              </a:rPr>
              <a:t>如果您不知道自己要去那裡，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4400" b="1" dirty="0" smtClean="0">
                <a:latin typeface="華康新儷中黑" charset="-120"/>
                <a:ea typeface="華康新儷中黑" charset="-120"/>
              </a:rPr>
              <a:t>那所有的道路又有何用。</a:t>
            </a:r>
            <a:endParaRPr lang="en-US" altLang="zh-TW" sz="4400" b="1" dirty="0" smtClean="0">
              <a:latin typeface="華康新儷中黑" charset="-120"/>
              <a:ea typeface="華康新儷中黑" charset="-12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TW" sz="4400" b="1" dirty="0" smtClean="0">
                <a:latin typeface="華康新儷中黑" charset="-120"/>
                <a:ea typeface="華康新儷中黑" charset="-120"/>
              </a:rPr>
              <a:t>     </a:t>
            </a:r>
            <a:r>
              <a:rPr lang="zh-TW" altLang="en-US" b="1" dirty="0" smtClean="0">
                <a:solidFill>
                  <a:srgbClr val="FF0000"/>
                </a:solidFill>
                <a:latin typeface="華康新儷中黑" charset="-120"/>
                <a:ea typeface="華康新儷中黑" charset="-120"/>
                <a:hlinkClick r:id="rId3" action="ppaction://hlinkfile"/>
              </a:rPr>
              <a:t>短暫而倏忽的人生</a:t>
            </a:r>
            <a:endParaRPr lang="en-US" altLang="zh-TW" b="1" dirty="0" smtClean="0">
              <a:solidFill>
                <a:srgbClr val="FF0000"/>
              </a:solidFill>
              <a:latin typeface="華康新儷中黑" charset="-120"/>
              <a:ea typeface="華康新儷中黑" charset="-12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3500" b="1" dirty="0" smtClean="0">
                <a:solidFill>
                  <a:srgbClr val="FF0000"/>
                </a:solidFill>
                <a:latin typeface="華康新儷中黑" charset="-120"/>
                <a:ea typeface="華康新儷中黑" charset="-120"/>
              </a:rPr>
              <a:t>立志    是確定人生的發展方向</a:t>
            </a:r>
            <a:endParaRPr lang="en-US" altLang="zh-TW" sz="3500" b="1" dirty="0" smtClean="0">
              <a:solidFill>
                <a:srgbClr val="FF0000"/>
              </a:solidFill>
              <a:latin typeface="華康新儷中黑" charset="-120"/>
              <a:ea typeface="華康新儷中黑" charset="-12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3500" b="1" dirty="0" smtClean="0">
                <a:solidFill>
                  <a:srgbClr val="FF0000"/>
                </a:solidFill>
                <a:latin typeface="華康新儷中黑" charset="-120"/>
                <a:ea typeface="華康新儷中黑" charset="-120"/>
              </a:rPr>
              <a:t>生涯規劃  則是釐訂行走的道路</a:t>
            </a:r>
          </a:p>
        </p:txBody>
      </p:sp>
      <p:pic>
        <p:nvPicPr>
          <p:cNvPr id="6149" name="Picture 2056" descr="http://server48.hypermart.net/chingku/brazil007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557434" y="4360862"/>
            <a:ext cx="2586566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805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76" y="571480"/>
            <a:ext cx="7790712" cy="567692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討論一：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</a:t>
            </a:r>
          </a:p>
          <a:p>
            <a:pPr>
              <a:buNone/>
            </a:pPr>
            <a:r>
              <a:rPr lang="zh-TW" altLang="en-US" dirty="0" smtClean="0"/>
              <a:t>近期的規畫：想成為怎樣的人</a:t>
            </a:r>
            <a:r>
              <a:rPr lang="en-US" altLang="zh-TW" dirty="0" smtClean="0"/>
              <a:t>?</a:t>
            </a:r>
          </a:p>
          <a:p>
            <a:pPr>
              <a:buNone/>
            </a:pPr>
            <a:r>
              <a:rPr lang="zh-TW" altLang="en-US" dirty="0" smtClean="0"/>
              <a:t>  </a:t>
            </a:r>
            <a:r>
              <a:rPr lang="en-US" altLang="zh-TW" dirty="0" smtClean="0"/>
              <a:t>(</a:t>
            </a:r>
            <a:r>
              <a:rPr lang="zh-TW" altLang="en-US" dirty="0" smtClean="0"/>
              <a:t>具體的職位、角色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為什麼想從事這樣的工作</a:t>
            </a:r>
            <a:r>
              <a:rPr lang="en-US" altLang="zh-TW" dirty="0" smtClean="0"/>
              <a:t>?(</a:t>
            </a:r>
            <a:r>
              <a:rPr lang="zh-TW" altLang="en-US" dirty="0" smtClean="0"/>
              <a:t>理念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從小到大，你曾經立過什麼志？對生命的目標</a:t>
            </a:r>
            <a:r>
              <a:rPr lang="en-US" altLang="zh-TW" dirty="0" smtClean="0"/>
              <a:t>?</a:t>
            </a:r>
            <a:endParaRPr lang="zh-TW" altLang="en-US" dirty="0" smtClean="0"/>
          </a:p>
          <a:p>
            <a:pPr marL="82296" indent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回想自己有過什麼夢想？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林智勝　</a:t>
            </a:r>
            <a:r>
              <a:rPr lang="en-US" altLang="zh-TW" sz="15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2"/>
              </a:rPr>
              <a:t>http://</a:t>
            </a:r>
            <a:r>
              <a:rPr lang="en-US" altLang="zh-TW" sz="15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2"/>
              </a:rPr>
              <a:t>www.youtube.com/watch?v=Xy2RO480aKk</a:t>
            </a:r>
            <a:endParaRPr lang="en-US" altLang="zh-TW" sz="15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3" action="ppaction://hlinkpres?slideindex=1&amp;slidetitle="/>
              </a:rPr>
              <a:t>賈伯斯的遺言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台積電　</a:t>
            </a:r>
            <a:r>
              <a:rPr lang="en-US" altLang="zh-TW" sz="17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4"/>
              </a:rPr>
              <a:t>http://</a:t>
            </a:r>
            <a:r>
              <a:rPr lang="en-US" altLang="zh-TW" sz="17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hlinkClick r:id="rId4"/>
              </a:rPr>
              <a:t>www.youtube.com/watch?v=7TcpQV7rngY</a:t>
            </a:r>
            <a:endParaRPr lang="en-US" altLang="zh-TW" sz="17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82296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精要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z="17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http://</a:t>
            </a:r>
            <a:r>
              <a:rPr lang="en-US" altLang="zh-TW" sz="17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www.youtube.com/watch?v=ilPCwmxa5Gw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7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智者的提醒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en-US" dirty="0" smtClean="0"/>
              <a:t>年輕人應該立志，應該早一點擬定志向並且為自己的理想要付出自己的汗水，</a:t>
            </a:r>
            <a:r>
              <a:rPr lang="zh-TW" altLang="en-US" dirty="0" smtClean="0">
                <a:solidFill>
                  <a:srgbClr val="CC0000"/>
                </a:solidFill>
              </a:rPr>
              <a:t>想一想這一生到底要幹什麽？然後縱觀一下生命，哪種生命最好？如果想不明白，請你想一想來生，</a:t>
            </a:r>
            <a:r>
              <a:rPr lang="zh-TW" altLang="en-US" dirty="0" smtClean="0"/>
              <a:t>這最容易讓頭腦清楚。</a:t>
            </a:r>
            <a:endParaRPr lang="en-US" altLang="zh-TW" dirty="0" smtClean="0"/>
          </a:p>
          <a:p>
            <a:pPr lvl="0"/>
            <a:r>
              <a:rPr lang="en-US" altLang="zh-TW" dirty="0"/>
              <a:t>2.	</a:t>
            </a:r>
            <a:r>
              <a:rPr lang="zh-TW" altLang="en-US" dirty="0">
                <a:solidFill>
                  <a:srgbClr val="CC0000"/>
                </a:solidFill>
              </a:rPr>
              <a:t>來生是什麽意思呢？就是明天！</a:t>
            </a:r>
            <a:r>
              <a:rPr lang="zh-TW" altLang="en-US" dirty="0"/>
              <a:t>我們的生命應該歡喜追求深邃的東西，不要被泡沫東西給吸引。對於現成的現狀，要用智慧去觀察。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61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E870F-1836-445D-AC25-6E73A0BDB259}" type="slidenum">
              <a:rPr lang="zh-TW" altLang="en-US" smtClean="0"/>
              <a:pPr/>
              <a:t>7</a:t>
            </a:fld>
            <a:endParaRPr lang="en-US" altLang="zh-TW" dirty="0" smtClean="0"/>
          </a:p>
        </p:txBody>
      </p:sp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ea typeface="華康新儷中黑" charset="-120"/>
              </a:rPr>
              <a:t>讓生命達到最高</a:t>
            </a:r>
            <a:r>
              <a:rPr lang="en-US" altLang="zh-TW" sz="4800" dirty="0" smtClean="0">
                <a:ea typeface="華康新儷中黑" charset="-120"/>
              </a:rPr>
              <a:t>—</a:t>
            </a:r>
            <a:r>
              <a:rPr lang="zh-TW" altLang="en-US" sz="4800" smtClean="0">
                <a:ea typeface="華康新儷中黑" charset="-120"/>
                <a:hlinkClick r:id="rId2" action="ppaction://hlinkfile"/>
              </a:rPr>
              <a:t>立志</a:t>
            </a:r>
            <a:endParaRPr lang="zh-TW" altLang="en-US" sz="4800" smtClean="0">
              <a:ea typeface="華康新儷中黑" charset="-12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3600" b="1" dirty="0" smtClean="0">
              <a:ea typeface="標楷體" pitchFamily="65" charset="-12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b="1" dirty="0" smtClean="0">
                <a:ea typeface="標楷體" pitchFamily="65" charset="-120"/>
              </a:rPr>
              <a:t>志不立，天下無可成之事</a:t>
            </a:r>
            <a:r>
              <a:rPr lang="zh-TW" altLang="en-US" sz="4800" b="1" dirty="0" smtClean="0"/>
              <a:t>。</a:t>
            </a:r>
            <a:endParaRPr lang="en-US" altLang="zh-TW" sz="48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如無舵之舟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，</a:t>
            </a:r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無銜之馬</a:t>
            </a:r>
            <a:r>
              <a:rPr lang="zh-TW" altLang="en-US" sz="4800" b="1" dirty="0" smtClean="0"/>
              <a:t>，</a:t>
            </a:r>
            <a:endParaRPr lang="en-US" altLang="zh-TW" sz="48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800" b="1" dirty="0" smtClean="0">
                <a:ea typeface="標楷體" pitchFamily="65" charset="-120"/>
              </a:rPr>
              <a:t>飄盪奔逸，終亦何所抵乎</a:t>
            </a:r>
            <a:r>
              <a:rPr lang="en-US" altLang="zh-TW" sz="4800" b="1" dirty="0" smtClean="0"/>
              <a:t>?</a:t>
            </a:r>
            <a:endParaRPr lang="zh-TW" altLang="en-US" sz="4800" b="1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3600" b="1" dirty="0" smtClean="0">
              <a:ea typeface="華康行書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263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名人立了什麼樣的志向？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發憤識遍天下學；立志讀盡人間書 </a:t>
            </a:r>
            <a:r>
              <a:rPr lang="en-US" altLang="zh-TW" dirty="0" smtClean="0"/>
              <a:t>—— </a:t>
            </a:r>
            <a:r>
              <a:rPr lang="zh-TW" altLang="en-US" dirty="0" smtClean="0">
                <a:hlinkClick r:id="rId2"/>
              </a:rPr>
              <a:t>蘇軾</a:t>
            </a:r>
            <a:endParaRPr lang="en-US" altLang="zh-TW" dirty="0" smtClean="0"/>
          </a:p>
          <a:p>
            <a:r>
              <a:rPr lang="zh-TW" altLang="en-US" dirty="0" smtClean="0"/>
              <a:t>人在身處逆境時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適應環境的能力實在驚人。人可以忍受不幸</a:t>
            </a:r>
            <a:r>
              <a:rPr lang="en-US" altLang="zh-TW" dirty="0" smtClean="0"/>
              <a:t>,</a:t>
            </a:r>
            <a:r>
              <a:rPr lang="zh-TW" altLang="en-US" dirty="0" smtClean="0"/>
              <a:t>也可以戰勝不幸</a:t>
            </a:r>
            <a:r>
              <a:rPr lang="en-US" altLang="zh-TW" dirty="0" smtClean="0"/>
              <a:t>,</a:t>
            </a:r>
            <a:r>
              <a:rPr lang="zh-TW" altLang="en-US" dirty="0" smtClean="0"/>
              <a:t>因為人有著驚人的潛力</a:t>
            </a:r>
            <a:r>
              <a:rPr lang="en-US" altLang="zh-TW" dirty="0" smtClean="0">
                <a:solidFill>
                  <a:srgbClr val="CC0000"/>
                </a:solidFill>
              </a:rPr>
              <a:t>,</a:t>
            </a:r>
            <a:r>
              <a:rPr lang="zh-TW" altLang="en-US" dirty="0" smtClean="0">
                <a:solidFill>
                  <a:srgbClr val="CC0000"/>
                </a:solidFill>
              </a:rPr>
              <a:t>只要立志發揮它</a:t>
            </a:r>
            <a:r>
              <a:rPr lang="en-US" altLang="zh-TW" dirty="0" smtClean="0">
                <a:solidFill>
                  <a:srgbClr val="CC0000"/>
                </a:solidFill>
              </a:rPr>
              <a:t>,</a:t>
            </a:r>
            <a:r>
              <a:rPr lang="zh-TW" altLang="en-US" dirty="0" smtClean="0">
                <a:solidFill>
                  <a:srgbClr val="CC0000"/>
                </a:solidFill>
              </a:rPr>
              <a:t>就一定能渡過難關。 </a:t>
            </a:r>
            <a:r>
              <a:rPr lang="en-US" altLang="zh-TW" dirty="0" smtClean="0"/>
              <a:t>—— </a:t>
            </a:r>
            <a:r>
              <a:rPr lang="zh-TW" altLang="en-US" dirty="0" smtClean="0">
                <a:hlinkClick r:id="rId3"/>
              </a:rPr>
              <a:t>卡耐基</a:t>
            </a:r>
            <a:endParaRPr lang="en-US" altLang="zh-TW" dirty="0" smtClean="0"/>
          </a:p>
          <a:p>
            <a:r>
              <a:rPr lang="zh-TW" altLang="en-US" dirty="0" smtClean="0"/>
              <a:t>要</a:t>
            </a:r>
            <a:r>
              <a:rPr lang="zh-TW" altLang="en-US" dirty="0" smtClean="0">
                <a:solidFill>
                  <a:srgbClr val="CC0000"/>
                </a:solidFill>
              </a:rPr>
              <a:t>立志做大事</a:t>
            </a:r>
            <a:r>
              <a:rPr lang="zh-TW" altLang="en-US" dirty="0" smtClean="0"/>
              <a:t>，不要立志當大官 </a:t>
            </a:r>
            <a:r>
              <a:rPr lang="en-US" altLang="zh-TW" dirty="0" smtClean="0"/>
              <a:t>—— </a:t>
            </a:r>
            <a:r>
              <a:rPr lang="zh-TW" altLang="en-US" dirty="0" smtClean="0">
                <a:hlinkClick r:id="rId4"/>
              </a:rPr>
              <a:t>孫中山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94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余自十月初一立志自新以來，雖懶惰如故，而每日楷書寫日記，每日讀史十葉，每日記茶餘偶談一則， 此三事末嘗一日間斷。 </a:t>
            </a:r>
            <a:r>
              <a:rPr lang="en-US" altLang="zh-TW" dirty="0" smtClean="0"/>
              <a:t>—— </a:t>
            </a:r>
            <a:r>
              <a:rPr lang="zh-TW" altLang="en-US" dirty="0" smtClean="0">
                <a:hlinkClick r:id="rId2"/>
              </a:rPr>
              <a:t>曾國藩</a:t>
            </a:r>
            <a:endParaRPr lang="en-US" altLang="zh-TW" dirty="0" smtClean="0"/>
          </a:p>
          <a:p>
            <a:r>
              <a:rPr lang="zh-TW" altLang="en-US" dirty="0" smtClean="0"/>
              <a:t>「士夫安樂，士夫威德，士夫勝力，謂能擔荷利他重擔，唯緣自利共旁生故。」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—— </a:t>
            </a:r>
            <a:r>
              <a:rPr lang="zh-TW" altLang="en-US" dirty="0" smtClean="0"/>
              <a:t>出自佛經</a:t>
            </a:r>
            <a:endParaRPr lang="en-US" altLang="zh-TW" dirty="0" smtClean="0"/>
          </a:p>
          <a:p>
            <a:r>
              <a:rPr lang="zh-TW" altLang="en-US" dirty="0" smtClean="0"/>
              <a:t>追隨智者遠離惡友。 </a:t>
            </a:r>
            <a:r>
              <a:rPr lang="en-US" altLang="zh-TW" dirty="0" smtClean="0"/>
              <a:t>—— </a:t>
            </a:r>
            <a:r>
              <a:rPr lang="zh-TW" altLang="en-US" dirty="0" smtClean="0"/>
              <a:t>智者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富蘭克林藉日記自我策勵品德。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14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2527</Words>
  <Application>Microsoft Office PowerPoint</Application>
  <PresentationFormat>如螢幕大小 (4:3)</PresentationFormat>
  <Paragraphs>272</Paragraphs>
  <Slides>39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立足當下，放眼未來      ------讓生命目標更高遠</vt:lpstr>
      <vt:lpstr>Who(can)  raise me up?</vt:lpstr>
      <vt:lpstr>投影片 3</vt:lpstr>
      <vt:lpstr>Vision &amp; Mission</vt:lpstr>
      <vt:lpstr>投影片 5</vt:lpstr>
      <vt:lpstr>智者的提醒：</vt:lpstr>
      <vt:lpstr>讓生命達到最高—立志</vt:lpstr>
      <vt:lpstr>名人立了什麼樣的志向？</vt:lpstr>
      <vt:lpstr>投影片 9</vt:lpstr>
      <vt:lpstr>補充  青年人的四個大夢</vt:lpstr>
      <vt:lpstr>立志與生涯規劃的先後關係</vt:lpstr>
      <vt:lpstr>立志與生涯規劃</vt:lpstr>
      <vt:lpstr>How如何做好個人生涯規劃</vt:lpstr>
      <vt:lpstr>成功人生的金三角</vt:lpstr>
      <vt:lpstr>生涯規劃真正的三個平台</vt:lpstr>
      <vt:lpstr>看重 生命的整體經營</vt:lpstr>
      <vt:lpstr>TA的學習  對我有何作用?</vt:lpstr>
      <vt:lpstr>投影片 18</vt:lpstr>
      <vt:lpstr>三、確立生命的典範--- 哪些人的人生志向是你想效法的？</vt:lpstr>
      <vt:lpstr>成功生命的八個面向(參講義</vt:lpstr>
      <vt:lpstr>成功生命的八個面向</vt:lpstr>
      <vt:lpstr>討論三：用八個角度分析典範成功的條件？</vt:lpstr>
      <vt:lpstr>四、雷達圖分析成功因素(例</vt:lpstr>
      <vt:lpstr>從最末兩項思考    ---生命的目標與價值</vt:lpstr>
      <vt:lpstr>Who較熟悉的生命典範</vt:lpstr>
      <vt:lpstr>其他生命典範</vt:lpstr>
      <vt:lpstr>投影片 27</vt:lpstr>
      <vt:lpstr>Know  How 再一次思考[如何向典範學習]?</vt:lpstr>
      <vt:lpstr>向孔子學做人－現代人必修的七堂課／傅佩榮</vt:lpstr>
      <vt:lpstr>向孔子學做人－現代人必修的七堂課／傅佩榮</vt:lpstr>
      <vt:lpstr>一、師長啟發引導信受師長言教</vt:lpstr>
      <vt:lpstr>二、自己具備學生的條件和正確的學習態度</vt:lpstr>
      <vt:lpstr>三、立志與堅定不移的志向，方向明確而長遠</vt:lpstr>
      <vt:lpstr>四、質量次第正確規劃</vt:lpstr>
      <vt:lpstr>五、遇困不退</vt:lpstr>
      <vt:lpstr>六、一群人共學共進</vt:lpstr>
      <vt:lpstr>七、晚年</vt:lpstr>
      <vt:lpstr>八、偉人的影響—以德行仁</vt:lpstr>
      <vt:lpstr>投影片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顏秀芬</cp:lastModifiedBy>
  <cp:revision>11</cp:revision>
  <dcterms:created xsi:type="dcterms:W3CDTF">2016-09-12T16:40:52Z</dcterms:created>
  <dcterms:modified xsi:type="dcterms:W3CDTF">2016-10-03T16:40:24Z</dcterms:modified>
</cp:coreProperties>
</file>