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266" r:id="rId4"/>
    <p:sldId id="267" r:id="rId5"/>
    <p:sldId id="29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148" autoAdjust="0"/>
  </p:normalViewPr>
  <p:slideViewPr>
    <p:cSldViewPr snapToGrid="0">
      <p:cViewPr varScale="1">
        <p:scale>
          <a:sx n="64" d="100"/>
          <a:sy n="64" d="100"/>
        </p:scale>
        <p:origin x="-13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DE11-748F-4D14-8C9D-FCE196540986}" type="datetimeFigureOut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C682-2227-4BF6-AA64-5B67C79D3A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31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B01282-3F33-4AA7-AD41-F7960A2C1880}" type="slidenum">
              <a:rPr lang="en-US" altLang="zh-TW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你經常練習</a:t>
            </a:r>
            <a:r>
              <a:rPr lang="en-US" altLang="zh-TW" dirty="0" smtClean="0">
                <a:ea typeface="新細明體" charset="-120"/>
              </a:rPr>
              <a:t>【</a:t>
            </a:r>
            <a:r>
              <a:rPr lang="zh-TW" altLang="en-US" dirty="0" smtClean="0">
                <a:ea typeface="新細明體" charset="-120"/>
              </a:rPr>
              <a:t>立志</a:t>
            </a:r>
            <a:r>
              <a:rPr lang="en-US" altLang="zh-TW" dirty="0" smtClean="0">
                <a:ea typeface="新細明體" charset="-120"/>
              </a:rPr>
              <a:t>】</a:t>
            </a:r>
            <a:r>
              <a:rPr lang="zh-TW" altLang="en-US" dirty="0" smtClean="0">
                <a:ea typeface="新細明體" charset="-120"/>
              </a:rPr>
              <a:t>，經常練習</a:t>
            </a:r>
            <a:r>
              <a:rPr lang="en-US" altLang="zh-TW" dirty="0" smtClean="0">
                <a:ea typeface="新細明體" charset="-120"/>
              </a:rPr>
              <a:t>【</a:t>
            </a:r>
            <a:r>
              <a:rPr lang="zh-TW" altLang="en-US" dirty="0" smtClean="0">
                <a:ea typeface="新細明體" charset="-120"/>
              </a:rPr>
              <a:t>把自己做大</a:t>
            </a:r>
            <a:r>
              <a:rPr lang="en-US" altLang="zh-TW" dirty="0" smtClean="0">
                <a:ea typeface="新細明體" charset="-120"/>
              </a:rPr>
              <a:t>】</a:t>
            </a:r>
            <a:r>
              <a:rPr lang="zh-TW" altLang="en-US" dirty="0" smtClean="0">
                <a:ea typeface="新細明體" charset="-120"/>
              </a:rPr>
              <a:t>，你就會愈來愈精通</a:t>
            </a:r>
            <a:r>
              <a:rPr lang="en-US" altLang="zh-TW" dirty="0" smtClean="0">
                <a:ea typeface="新細明體" charset="-120"/>
              </a:rPr>
              <a:t>【</a:t>
            </a:r>
            <a:r>
              <a:rPr lang="zh-TW" altLang="en-US" dirty="0" smtClean="0">
                <a:ea typeface="新細明體" charset="-120"/>
              </a:rPr>
              <a:t>典範者的許多特質</a:t>
            </a:r>
            <a:r>
              <a:rPr lang="en-US" altLang="zh-TW" dirty="0" smtClean="0">
                <a:ea typeface="新細明體" charset="-120"/>
              </a:rPr>
              <a:t>】</a:t>
            </a:r>
            <a:r>
              <a:rPr lang="zh-TW" altLang="en-US" dirty="0" smtClean="0">
                <a:ea typeface="新細明體" charset="-120"/>
              </a:rPr>
              <a:t>，心胸也愈來愈廣大。</a:t>
            </a:r>
          </a:p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11844A-F2F9-443A-A925-32B38BF2A9C6}" type="slidenum">
              <a:rPr lang="en-US" altLang="zh-TW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0C2F99-BF14-45F8-8AAD-FF11D3943D55}" type="slidenum">
              <a:rPr lang="en-US" altLang="zh-TW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230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9B-A96F-4476-9369-C1D427EF814C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16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800-2C12-47DA-815C-3D3104BCC47B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42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0A2-7D7E-4700-972F-FEA20D3801A3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617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64EA-8F9F-4C01-A338-D4C2919F0F43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62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21DC-5416-4B68-B6EF-DEBAEB28D585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31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E5F2-C26B-4530-B75C-7C969E34C462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454F-A4EE-4C2F-B911-BC53811FD0BC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E561-7B42-45B6-9C3A-6B36462E1C91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06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7346-94EE-433F-81EE-D3134AED9133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1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296A-CDCA-4B67-920A-8E18CE657938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480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D41A-FD94-4367-B44F-5DCC4FB79BA9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8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4DF-3CA2-4506-83A3-0365246C8CF1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65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56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D3CE-C528-4577-BA96-2EDB407CC259}" type="datetime1">
              <a:rPr lang="zh-TW" altLang="en-US" smtClean="0"/>
              <a:pPr/>
              <a:t>2016/11/4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5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dn.com/news/story/7314/995942-%E6%88%91%E8%80%81%E4%BA%86%EF%BC%8C%E4%B8%8D%E6%83%B3%E6%88%90%E5%8F%B0%E7%81%A3%E8%B2%A0%E6%93%94%E2%80%A68%E6%97%AC%E8%91%9B%E4%BF%AE%E5%A5%B3%E5%9B%9E%E7%91%9E%E5%A3%A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y%20Document\&#24291;&#35542;&#29677;\2012-15&#25945;&#24107;&#29151;\2015&#26257;&#29983;&#29151;&#65288;&#21488;&#21335;&#22580;&#65289;\&#21488;&#21335;&#22580;&#21531;&#23376;&#20043;&#36947;%20&#21069;&#34892;&#35611;&#32681;&#65288;&#21547;&#37101;&#20027;&#20219;&#65289;\&#21531;&#23376;&#20043;&#36947;&#24433;&#29255;\&#21531;&#23376;&#25079;&#24503;&#23567;&#20154;&#25079;&#22303;_&#23380;&#23376;&#20659;10(&#26032;&#29256;).m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4.bp.blogspot.com/-IRYGZUXouws/U52HB7A_GZI/AAAAAAAACjk/Ubt4vWuZGU4/s1600/%E8%B3%A3%E6%B2%B9%E7%BF%8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rispacia.wordpress.com/2013/09/04/ethical-intuitionism-a-philosophical-breakthrough/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source=images&amp;cd=&amp;cad=rja&amp;uact=8&amp;docid=0SVnw50iFJg-XM&amp;tbnid=hcxVrdCpVXBUuM:&amp;ved=0CAcQjRw&amp;url=http%3A%2F%2Fawarenessclinic.wordpress.com%2F2010%2F11%2F15%2F%25E9%2586%25AB%25E5%25AD%25B8%25E7%2590%2586%25E8%25AB%2596-%25E5%258F%25B2%25E6%2587%25B7%25E5%2593%25B2%25E6%25A0%25BC%25E8%25A8%2580%2F&amp;ei=6yYzVPPDEYywuASI8IDoBg&amp;psig=AFQjCNErhpBlmlDbQSWb8mi_3IIiz1P0gw&amp;ust=14127248402222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buddhanet.idv.tw/aspboard/UploadFile/2007-11/200711211445417296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399" y="2645673"/>
            <a:ext cx="5555975" cy="2387600"/>
          </a:xfrm>
        </p:spPr>
        <p:txBody>
          <a:bodyPr>
            <a:normAutofit fontScale="90000"/>
          </a:bodyPr>
          <a:lstStyle/>
          <a:p>
            <a:r>
              <a:rPr lang="zh-TW" altLang="en-US" sz="67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生命典範與立志</a:t>
            </a:r>
            <a:r>
              <a:rPr lang="en-US" altLang="zh-TW" sz="9600" b="1" dirty="0" smtClean="0">
                <a:solidFill>
                  <a:srgbClr val="000099"/>
                </a:solidFill>
                <a:latin typeface="+mj-ea"/>
                <a:ea typeface="+mj-ea"/>
              </a:rPr>
              <a:t/>
            </a:r>
            <a:br>
              <a:rPr lang="en-US" altLang="zh-TW" sz="9600" b="1" dirty="0" smtClean="0">
                <a:solidFill>
                  <a:srgbClr val="000099"/>
                </a:solidFill>
                <a:latin typeface="+mj-ea"/>
                <a:ea typeface="+mj-ea"/>
              </a:rPr>
            </a:br>
            <a:r>
              <a:rPr lang="en-US" altLang="zh-TW" b="1" dirty="0" smtClean="0">
                <a:latin typeface="+mj-ea"/>
                <a:ea typeface="+mj-ea"/>
              </a:rPr>
              <a:t/>
            </a:r>
            <a:br>
              <a:rPr lang="en-US" altLang="zh-TW" b="1" dirty="0" smtClean="0">
                <a:latin typeface="+mj-ea"/>
                <a:ea typeface="+mj-ea"/>
              </a:rPr>
            </a:br>
            <a:r>
              <a:rPr lang="en-US" altLang="zh-TW" b="1" dirty="0" smtClean="0">
                <a:latin typeface="+mj-ea"/>
                <a:ea typeface="+mj-ea"/>
              </a:rPr>
              <a:t/>
            </a:r>
            <a:br>
              <a:rPr lang="en-US" altLang="zh-TW" b="1" dirty="0" smtClean="0">
                <a:latin typeface="+mj-ea"/>
                <a:ea typeface="+mj-ea"/>
              </a:rPr>
            </a:br>
            <a:endParaRPr lang="en-US" altLang="zh-TW" sz="30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9468" y="4615830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張崑將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162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</a:p>
          <a:p>
            <a:pPr algn="ctr"/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446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zh-TW" altLang="en-US" smtClean="0">
                <a:latin typeface="+mj-ea"/>
                <a:ea typeface="+mj-ea"/>
              </a:rPr>
              <a:t>你所認知的「典範者」是誰？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40" name="Picture 2" descr="y140204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125538"/>
            <a:ext cx="33686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My Document\my picture\2007\過年（2007）\P101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906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195513" y="4076700"/>
            <a:ext cx="3600450" cy="252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？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43487" y="0"/>
            <a:ext cx="7886700" cy="1325563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+mj-ea"/>
                <a:ea typeface="+mj-ea"/>
              </a:rPr>
              <a:t>講題重點</a:t>
            </a:r>
            <a:r>
              <a:rPr lang="zh-TW" altLang="zh-TW" sz="4000" b="1" dirty="0" smtClean="0">
                <a:latin typeface="+mj-ea"/>
                <a:ea typeface="+mj-ea"/>
              </a:rPr>
              <a:t>【</a:t>
            </a:r>
            <a:r>
              <a:rPr lang="zh-TW" altLang="en-US" sz="4000" b="1" dirty="0" smtClean="0">
                <a:latin typeface="+mj-ea"/>
                <a:ea typeface="+mj-ea"/>
              </a:rPr>
              <a:t>立志四問</a:t>
            </a:r>
            <a:r>
              <a:rPr lang="zh-TW" altLang="zh-TW" sz="4000" b="1" dirty="0" smtClean="0">
                <a:latin typeface="+mj-ea"/>
                <a:ea typeface="+mj-ea"/>
              </a:rPr>
              <a:t>】</a:t>
            </a:r>
            <a:r>
              <a:rPr lang="en-US" altLang="zh-TW" sz="4000" b="1" dirty="0" smtClean="0">
                <a:latin typeface="+mj-ea"/>
                <a:ea typeface="+mj-ea"/>
              </a:rPr>
              <a:t/>
            </a:r>
            <a:br>
              <a:rPr lang="en-US" altLang="zh-TW" sz="4000" b="1" dirty="0" smtClean="0">
                <a:latin typeface="+mj-ea"/>
                <a:ea typeface="+mj-ea"/>
              </a:rPr>
            </a:br>
            <a:endParaRPr lang="zh-TW" altLang="en-US" sz="3200" u="sng" dirty="0" smtClean="0">
              <a:latin typeface="+mj-ea"/>
              <a:ea typeface="+mj-ea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36050" cy="517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30"/>
                <a:gridCol w="8424520"/>
              </a:tblGrid>
              <a:tr h="1213470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Q1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zh-TW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你承不承認在人生過程中向生命典範者學習（立志）是有好處的？如果有，請具體</a:t>
                      </a:r>
                      <a:r>
                        <a:rPr lang="zh-TW" altLang="en-US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寫</a:t>
                      </a:r>
                      <a:r>
                        <a:rPr lang="zh-TW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出好處在哪裡？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+mj-ea"/>
                        <a:ea typeface="+mj-ea"/>
                      </a:endParaRPr>
                    </a:p>
                  </a:txBody>
                  <a:tcPr marL="91435" marR="91435" marT="45727" marB="45727"/>
                </a:tc>
              </a:tr>
              <a:tr h="1371810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Q2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你對「快樂」的定義是什麼？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真實的「快樂」與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有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無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遠大目標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有何關係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？</a:t>
                      </a:r>
                    </a:p>
                    <a:p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 marL="91435" marR="91435" marT="45727" marB="45727"/>
                </a:tc>
              </a:tr>
              <a:tr h="137173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Q3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zh-TW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你認為「</a:t>
                      </a:r>
                      <a:r>
                        <a:rPr lang="zh-TW" altLang="en-US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生命典範者</a:t>
                      </a:r>
                      <a:r>
                        <a:rPr lang="zh-TW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」都具備哪些共同特質？（可從耶穌、孔子、佛陀、史懷哲、甘地</a:t>
                      </a:r>
                      <a:r>
                        <a:rPr lang="zh-TW" altLang="en-US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、孫中山</a:t>
                      </a:r>
                      <a:r>
                        <a:rPr lang="en-US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……. </a:t>
                      </a:r>
                      <a:r>
                        <a:rPr lang="zh-TW" altLang="zh-TW" sz="2800" b="1" kern="1200" dirty="0" smtClean="0">
                          <a:solidFill>
                            <a:srgbClr val="000099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等人物思維起）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+mj-ea"/>
                        <a:ea typeface="+mj-ea"/>
                      </a:endParaRPr>
                    </a:p>
                  </a:txBody>
                  <a:tcPr marL="91435" marR="91435" marT="45727" marB="45727"/>
                </a:tc>
              </a:tr>
              <a:tr h="1213470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</a:rPr>
                        <a:t>Q4</a:t>
                      </a:r>
                      <a:endParaRPr lang="zh-TW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就你目前所知，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生命典範者</a:t>
                      </a:r>
                      <a:r>
                        <a:rPr lang="zh-TW" altLang="zh-TW" sz="2800" b="1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遇到困境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的時候，所展現的特質是什麼？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 marL="91435" marR="91435" marT="45727" marB="45727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309287" y="0"/>
            <a:ext cx="8229600" cy="99391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TW" altLang="zh-TW" sz="3200" b="1" dirty="0" smtClean="0">
                <a:latin typeface="+mj-ea"/>
                <a:ea typeface="+mj-ea"/>
              </a:rPr>
              <a:t>一、向生命典範者學習（立志）的好處</a:t>
            </a:r>
            <a:endParaRPr lang="zh-TW" altLang="en-US" dirty="0" smtClean="0">
              <a:latin typeface="+mj-ea"/>
              <a:ea typeface="+mj-ea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27383" y="1620078"/>
            <a:ext cx="8270530" cy="467912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立志的定義：</a:t>
            </a:r>
            <a:r>
              <a:rPr lang="zh-TW" altLang="zh-TW" sz="3600" dirty="0" smtClean="0">
                <a:latin typeface="+mj-ea"/>
                <a:ea typeface="+mj-ea"/>
              </a:rPr>
              <a:t>跟偉人學習，最後希望與他一樣的生命高度、廣度、深度與境界。</a:t>
            </a:r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☞</a:t>
            </a:r>
            <a:r>
              <a:rPr lang="en-US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Q1</a:t>
            </a:r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討論與分析：</a:t>
            </a:r>
          </a:p>
          <a:p>
            <a:pPr eaLnBrk="1" fontAlgn="t" hangingPunct="1"/>
            <a:r>
              <a:rPr lang="en-US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Q1</a:t>
            </a:r>
            <a:r>
              <a:rPr lang="zh-TW" altLang="en-US" sz="3600" b="1" dirty="0" smtClean="0">
                <a:solidFill>
                  <a:srgbClr val="000099"/>
                </a:solidFill>
                <a:latin typeface="+mj-ea"/>
                <a:ea typeface="+mj-ea"/>
              </a:rPr>
              <a:t>：</a:t>
            </a:r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你承不承認在人生過程中向生命典範者學習（立志）是有好處的？</a:t>
            </a:r>
            <a:endParaRPr lang="en-US" altLang="zh-TW" sz="36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fontAlgn="t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如果有，請具體寫出好處在哪裡？</a:t>
            </a:r>
            <a:endParaRPr lang="zh-TW" altLang="zh-TW" sz="3600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/>
            <a:endParaRPr lang="zh-TW" altLang="en-US" sz="36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+mj-ea"/>
                <a:ea typeface="+mj-ea"/>
              </a:rPr>
              <a:t>立志的好處舉隅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119270" y="1331843"/>
            <a:ext cx="8916780" cy="54102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 smtClean="0">
                <a:solidFill>
                  <a:srgbClr val="000099"/>
                </a:solidFill>
                <a:latin typeface="+mj-ea"/>
                <a:ea typeface="+mj-ea"/>
              </a:rPr>
              <a:t>*</a:t>
            </a:r>
            <a:r>
              <a:rPr lang="zh-TW" altLang="zh-TW" sz="2800" b="1" dirty="0" smtClean="0">
                <a:solidFill>
                  <a:srgbClr val="000099"/>
                </a:solidFill>
                <a:latin typeface="+mj-ea"/>
                <a:ea typeface="+mj-ea"/>
              </a:rPr>
              <a:t>沒有這個遠大的目標的話，你眼前的透不過去；</a:t>
            </a:r>
            <a:endParaRPr lang="en-US" altLang="zh-TW" sz="28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000099"/>
                </a:solidFill>
                <a:latin typeface="+mj-ea"/>
                <a:ea typeface="+mj-ea"/>
              </a:rPr>
              <a:t> </a:t>
            </a:r>
            <a:r>
              <a:rPr lang="zh-TW" altLang="en-US" sz="2800" b="1" dirty="0" smtClean="0">
                <a:solidFill>
                  <a:srgbClr val="000099"/>
                </a:solidFill>
                <a:latin typeface="+mj-ea"/>
                <a:ea typeface="+mj-ea"/>
              </a:rPr>
              <a:t>  </a:t>
            </a:r>
            <a:r>
              <a:rPr lang="zh-TW" altLang="zh-TW" sz="2800" b="1" dirty="0" smtClean="0">
                <a:solidFill>
                  <a:srgbClr val="000099"/>
                </a:solidFill>
                <a:latin typeface="+mj-ea"/>
                <a:ea typeface="+mj-ea"/>
              </a:rPr>
              <a:t>反過來，你有了遠大的目標，眼前就動搖不了你。</a:t>
            </a:r>
            <a:endParaRPr lang="zh-TW" altLang="zh-TW" sz="28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latin typeface="+mj-ea"/>
                <a:ea typeface="+mj-ea"/>
              </a:rPr>
              <a:t>*</a:t>
            </a:r>
            <a:r>
              <a:rPr lang="zh-TW" altLang="zh-TW" sz="2800" b="1" dirty="0" smtClean="0">
                <a:latin typeface="+mj-ea"/>
                <a:ea typeface="+mj-ea"/>
              </a:rPr>
              <a:t>跟著具有前瞻性眼光的人的腳步走下去，你走的路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+mj-ea"/>
                <a:ea typeface="+mj-ea"/>
              </a:rPr>
              <a:t>絕對不會錯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latin typeface="+mj-ea"/>
                <a:ea typeface="+mj-ea"/>
              </a:rPr>
              <a:t>*</a:t>
            </a:r>
            <a:r>
              <a:rPr lang="zh-TW" altLang="zh-TW" sz="2800" b="1" dirty="0" smtClean="0">
                <a:latin typeface="+mj-ea"/>
                <a:ea typeface="+mj-ea"/>
              </a:rPr>
              <a:t>人無遠慮，必有近憂。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（孔子）</a:t>
            </a:r>
            <a:endParaRPr lang="zh-TW" altLang="zh-TW" sz="2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latin typeface="+mj-ea"/>
                <a:ea typeface="+mj-ea"/>
              </a:rPr>
              <a:t>*</a:t>
            </a:r>
            <a:r>
              <a:rPr lang="zh-TW" altLang="zh-TW" sz="2800" b="1" dirty="0" smtClean="0">
                <a:latin typeface="+mj-ea"/>
                <a:ea typeface="+mj-ea"/>
              </a:rPr>
              <a:t>目標放遠，不會計較眼前的人事等之小事。</a:t>
            </a:r>
            <a:r>
              <a:rPr lang="zh-TW" altLang="en-US" sz="2800" b="1" dirty="0" smtClean="0">
                <a:latin typeface="+mj-ea"/>
                <a:ea typeface="+mj-ea"/>
              </a:rPr>
              <a:t>（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君子坦蕩蕩，小人常戚戚</a:t>
            </a:r>
            <a:r>
              <a:rPr lang="zh-TW" altLang="en-US" sz="2800" b="1" dirty="0" smtClean="0">
                <a:latin typeface="+mj-ea"/>
                <a:ea typeface="+mj-ea"/>
              </a:rPr>
              <a:t>）</a:t>
            </a:r>
            <a:endParaRPr lang="zh-TW" altLang="zh-TW" sz="28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latin typeface="+mj-ea"/>
                <a:ea typeface="+mj-ea"/>
              </a:rPr>
              <a:t>*</a:t>
            </a:r>
            <a:r>
              <a:rPr lang="zh-TW" altLang="zh-TW" sz="2800" b="1" dirty="0" smtClean="0">
                <a:latin typeface="+mj-ea"/>
                <a:ea typeface="+mj-ea"/>
              </a:rPr>
              <a:t>立志可以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召喚</a:t>
            </a:r>
            <a:r>
              <a:rPr lang="zh-TW" altLang="zh-TW" sz="2800" b="1" dirty="0" smtClean="0">
                <a:latin typeface="+mj-ea"/>
                <a:ea typeface="+mj-ea"/>
              </a:rPr>
              <a:t>出內心無比的力量</a:t>
            </a:r>
            <a:r>
              <a:rPr lang="zh-TW" altLang="zh-TW" sz="2400" b="1" dirty="0" smtClean="0">
                <a:latin typeface="+mj-ea"/>
                <a:ea typeface="+mj-ea"/>
              </a:rPr>
              <a:t>（幫助自我實現</a:t>
            </a:r>
            <a:r>
              <a:rPr lang="zh-TW" altLang="en-US" sz="2400" b="1" dirty="0" smtClean="0">
                <a:latin typeface="+mj-ea"/>
                <a:ea typeface="+mj-ea"/>
              </a:rPr>
              <a:t>，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願力</a:t>
            </a:r>
            <a:r>
              <a:rPr lang="zh-TW" altLang="zh-TW" sz="2400" b="1" dirty="0" smtClean="0">
                <a:latin typeface="+mj-ea"/>
                <a:ea typeface="+mj-ea"/>
              </a:rPr>
              <a:t>）</a:t>
            </a:r>
          </a:p>
          <a:p>
            <a:pPr eaLnBrk="1" hangingPunct="1">
              <a:defRPr/>
            </a:pPr>
            <a:r>
              <a:rPr lang="en-US" altLang="zh-TW" sz="2800" b="1" dirty="0">
                <a:latin typeface="+mj-ea"/>
                <a:ea typeface="+mj-ea"/>
              </a:rPr>
              <a:t> </a:t>
            </a:r>
            <a:r>
              <a:rPr lang="en-US" altLang="zh-TW" sz="2800" b="1" dirty="0" smtClean="0">
                <a:latin typeface="+mj-ea"/>
                <a:ea typeface="+mj-ea"/>
              </a:rPr>
              <a:t> </a:t>
            </a:r>
            <a:r>
              <a:rPr lang="zh-TW" altLang="en-US" sz="2800" b="1" dirty="0" smtClean="0">
                <a:solidFill>
                  <a:srgbClr val="000099"/>
                </a:solidFill>
                <a:latin typeface="+mj-ea"/>
                <a:ea typeface="+mj-ea"/>
              </a:rPr>
              <a:t>昆蟲學家的跳蚤實驗</a:t>
            </a:r>
            <a:endParaRPr lang="en-US" altLang="zh-TW" sz="28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latin typeface="+mj-ea"/>
                <a:ea typeface="+mj-ea"/>
              </a:rPr>
              <a:t>*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+mj-ea"/>
                <a:ea typeface="+mj-ea"/>
              </a:rPr>
              <a:t>志不立</a:t>
            </a:r>
            <a:r>
              <a:rPr lang="zh-TW" altLang="zh-TW" sz="2800" b="1" dirty="0" smtClean="0">
                <a:latin typeface="+mj-ea"/>
                <a:ea typeface="+mj-ea"/>
              </a:rPr>
              <a:t>，天下無可成之事。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+mj-ea"/>
                <a:ea typeface="+mj-ea"/>
              </a:rPr>
              <a:t>志不立</a:t>
            </a:r>
            <a:r>
              <a:rPr lang="zh-TW" altLang="zh-TW" sz="2800" b="1" dirty="0" smtClean="0">
                <a:latin typeface="+mj-ea"/>
                <a:ea typeface="+mj-ea"/>
              </a:rPr>
              <a:t>，如無舵之舟，無銜之馬，漂蕩奔逸，終亦何所底乎？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（王陽明）</a:t>
            </a:r>
          </a:p>
          <a:p>
            <a:pPr eaLnBrk="1" hangingPunct="1">
              <a:defRPr/>
            </a:pP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09287" y="0"/>
            <a:ext cx="8229600" cy="8509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TW" altLang="zh-TW" sz="3200" b="1" dirty="0" smtClean="0">
                <a:latin typeface="+mj-ea"/>
                <a:ea typeface="+mj-ea"/>
              </a:rPr>
              <a:t>二、「立志」與「快樂」或「幸福」的關係</a:t>
            </a:r>
            <a:endParaRPr lang="zh-TW" altLang="en-US" sz="3200" dirty="0" smtClean="0">
              <a:latin typeface="+mj-ea"/>
              <a:ea typeface="+mj-ea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0" y="1282147"/>
            <a:ext cx="9036050" cy="545996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☞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Q2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討論與分析：</a:t>
            </a:r>
          </a:p>
          <a:p>
            <a:pPr eaLnBrk="1" hangingPunct="1">
              <a:defRPr/>
            </a:pPr>
            <a:r>
              <a:rPr lang="zh-TW" altLang="zh-TW" b="1" kern="1200" dirty="0" smtClean="0">
                <a:solidFill>
                  <a:schemeClr val="dk1"/>
                </a:solidFill>
                <a:latin typeface="+mj-ea"/>
                <a:ea typeface="+mj-ea"/>
              </a:rPr>
              <a:t>你對「快樂」的定義是什麼？</a:t>
            </a:r>
            <a:endParaRPr lang="en-US" altLang="zh-TW" b="1" kern="1200" dirty="0" smtClean="0">
              <a:solidFill>
                <a:schemeClr val="dk1"/>
              </a:solidFill>
              <a:latin typeface="+mj-ea"/>
              <a:ea typeface="+mj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kern="1200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zh-TW" altLang="en-US" b="1" kern="1200" dirty="0" smtClean="0">
                <a:solidFill>
                  <a:schemeClr val="dk1"/>
                </a:solidFill>
                <a:latin typeface="+mj-ea"/>
                <a:ea typeface="+mj-ea"/>
              </a:rPr>
              <a:t>  你能區分「真實的快樂」與「虛幻的快樂」？</a:t>
            </a:r>
            <a:endParaRPr lang="en-US" altLang="zh-TW" b="1" kern="1200" dirty="0" smtClean="0">
              <a:solidFill>
                <a:schemeClr val="dk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b="1" kern="1200" dirty="0" smtClean="0">
              <a:solidFill>
                <a:schemeClr val="dk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zh-TW" b="1" dirty="0">
                <a:solidFill>
                  <a:srgbClr val="C00000"/>
                </a:solidFill>
                <a:latin typeface="+mj-ea"/>
                <a:ea typeface="+mj-ea"/>
              </a:rPr>
              <a:t>☞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Q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b="1" kern="1200" dirty="0" smtClean="0">
                <a:solidFill>
                  <a:schemeClr val="dk1"/>
                </a:solidFill>
                <a:latin typeface="+mj-ea"/>
                <a:ea typeface="+mj-ea"/>
              </a:rPr>
              <a:t>「真實的快樂」與</a:t>
            </a:r>
            <a:r>
              <a:rPr lang="zh-TW" altLang="zh-TW" b="1" kern="1200" dirty="0" smtClean="0">
                <a:solidFill>
                  <a:schemeClr val="dk1"/>
                </a:solidFill>
                <a:latin typeface="+mj-ea"/>
                <a:ea typeface="+mj-ea"/>
              </a:rPr>
              <a:t>有</a:t>
            </a:r>
            <a:r>
              <a:rPr lang="zh-TW" altLang="en-US" b="1" kern="1200" dirty="0" smtClean="0">
                <a:solidFill>
                  <a:schemeClr val="dk1"/>
                </a:solidFill>
                <a:latin typeface="+mj-ea"/>
                <a:ea typeface="+mj-ea"/>
              </a:rPr>
              <a:t>無</a:t>
            </a:r>
            <a:r>
              <a:rPr lang="zh-TW" altLang="zh-TW" b="1" kern="1200" dirty="0" smtClean="0">
                <a:solidFill>
                  <a:srgbClr val="FF0000"/>
                </a:solidFill>
                <a:latin typeface="+mj-ea"/>
                <a:ea typeface="+mj-ea"/>
              </a:rPr>
              <a:t>遠大目標</a:t>
            </a:r>
            <a:r>
              <a:rPr lang="zh-TW" altLang="en-US" b="1" kern="1200" dirty="0" smtClean="0">
                <a:solidFill>
                  <a:schemeClr val="dk1"/>
                </a:solidFill>
                <a:latin typeface="+mj-ea"/>
                <a:ea typeface="+mj-ea"/>
              </a:rPr>
              <a:t>有何關係</a:t>
            </a:r>
            <a:r>
              <a:rPr lang="zh-TW" altLang="zh-TW" b="1" kern="1200" dirty="0" smtClean="0">
                <a:solidFill>
                  <a:schemeClr val="dk1"/>
                </a:solidFill>
                <a:latin typeface="+mj-ea"/>
                <a:ea typeface="+mj-ea"/>
              </a:rPr>
              <a:t>？</a:t>
            </a:r>
          </a:p>
          <a:p>
            <a:pPr eaLnBrk="1" hangingPunct="1">
              <a:defRPr/>
            </a:pPr>
            <a:r>
              <a:rPr lang="zh-TW" altLang="zh-TW" b="1" dirty="0" smtClean="0">
                <a:solidFill>
                  <a:srgbClr val="000099"/>
                </a:solidFill>
                <a:latin typeface="+mj-ea"/>
                <a:ea typeface="+mj-ea"/>
              </a:rPr>
              <a:t>典範</a:t>
            </a:r>
            <a:r>
              <a:rPr lang="zh-TW" altLang="zh-TW" b="1" dirty="0">
                <a:solidFill>
                  <a:srgbClr val="000099"/>
                </a:solidFill>
                <a:latin typeface="+mj-ea"/>
                <a:ea typeface="+mj-ea"/>
              </a:rPr>
              <a:t>故事</a:t>
            </a:r>
            <a:r>
              <a:rPr lang="zh-TW" altLang="en-US" b="1" dirty="0">
                <a:solidFill>
                  <a:srgbClr val="000099"/>
                </a:solidFill>
                <a:latin typeface="+mj-ea"/>
                <a:ea typeface="+mj-ea"/>
              </a:rPr>
              <a:t>分享與</a:t>
            </a:r>
            <a:r>
              <a:rPr lang="zh-TW" altLang="en-US" b="1" dirty="0" smtClean="0">
                <a:solidFill>
                  <a:srgbClr val="000099"/>
                </a:solidFill>
                <a:latin typeface="+mj-ea"/>
                <a:ea typeface="+mj-ea"/>
              </a:rPr>
              <a:t>討論：</a:t>
            </a:r>
            <a:endParaRPr lang="en-US" altLang="zh-TW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（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影片播放：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  <a:hlinkClick r:id="rId3"/>
              </a:rPr>
              <a:t>我老了，不想成台灣負擔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  <a:hlinkClick r:id="rId3"/>
              </a:rPr>
              <a:t>…8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  <a:hlinkClick r:id="rId3"/>
              </a:rPr>
              <a:t>旬葛修女回瑞士</a:t>
            </a:r>
            <a:r>
              <a:rPr lang="zh-TW" altLang="en-US" b="1" dirty="0">
                <a:latin typeface="+mj-ea"/>
                <a:ea typeface="+mj-ea"/>
              </a:rPr>
              <a:t>）</a:t>
            </a:r>
            <a:endParaRPr lang="en-US" altLang="zh-TW" b="1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+mj-ea"/>
                <a:ea typeface="+mj-ea"/>
              </a:rPr>
              <a:t>你能感受到葛修女真實的快樂嗎？葛修女有無遠大的目標</a:t>
            </a:r>
            <a:r>
              <a:rPr lang="zh-TW" altLang="en-US" b="1" dirty="0" smtClean="0">
                <a:latin typeface="+mj-ea"/>
                <a:ea typeface="+mj-ea"/>
              </a:rPr>
              <a:t>？</a:t>
            </a:r>
            <a:endParaRPr lang="zh-TW" altLang="en-US" b="1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4892261" y="2214977"/>
            <a:ext cx="23034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橢圓 4"/>
          <p:cNvSpPr/>
          <p:nvPr/>
        </p:nvSpPr>
        <p:spPr>
          <a:xfrm>
            <a:off x="1981270" y="2256596"/>
            <a:ext cx="2305050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C00000"/>
                </a:solidFill>
                <a:latin typeface="+mj-ea"/>
                <a:ea typeface="+mj-ea"/>
              </a:rPr>
              <a:t>什麼是真實的快樂？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3527425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endParaRPr lang="en-US" altLang="zh-TW" sz="2400" b="1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/>
            <a:r>
              <a:rPr lang="zh-TW" altLang="zh-TW" sz="5400" b="1" u="sng" smtClean="0">
                <a:solidFill>
                  <a:srgbClr val="FF0000"/>
                </a:solidFill>
                <a:latin typeface="+mj-ea"/>
                <a:ea typeface="+mj-ea"/>
              </a:rPr>
              <a:t>真實和永恆的快樂</a:t>
            </a:r>
            <a:r>
              <a:rPr lang="zh-TW" altLang="zh-TW" sz="5400" b="1" smtClean="0">
                <a:latin typeface="+mj-ea"/>
                <a:ea typeface="+mj-ea"/>
              </a:rPr>
              <a:t>，</a:t>
            </a:r>
            <a:endParaRPr lang="en-US" altLang="zh-TW" sz="5400" b="1" smtClean="0">
              <a:latin typeface="+mj-ea"/>
              <a:ea typeface="+mj-ea"/>
            </a:endParaRP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827088" y="3068638"/>
            <a:ext cx="7273925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zh-TW" sz="4800" b="1" dirty="0">
                <a:latin typeface="微軟正黑體" pitchFamily="34" charset="-120"/>
                <a:ea typeface="微軟正黑體" pitchFamily="34" charset="-120"/>
              </a:rPr>
              <a:t>不是來自物質或外在的環境，而是</a:t>
            </a:r>
            <a:r>
              <a:rPr lang="zh-TW" altLang="zh-TW" sz="4800" b="1" u="sng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4800" b="1" u="sng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r>
              <a:rPr lang="zh-TW" altLang="zh-TW" sz="4800" b="1" u="sng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心</a:t>
            </a:r>
            <a:r>
              <a:rPr lang="zh-TW" altLang="en-US" sz="4800" b="1" u="sng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不斷淨化的提升</a:t>
            </a:r>
            <a:r>
              <a:rPr lang="zh-TW" altLang="zh-TW" sz="4800" b="1" u="sng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和力量</a:t>
            </a:r>
            <a:r>
              <a:rPr lang="zh-TW" altLang="zh-TW" sz="48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4800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043609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TW" altLang="zh-TW" sz="3200" b="1" dirty="0" smtClean="0">
                <a:latin typeface="+mj-ea"/>
                <a:ea typeface="+mj-ea"/>
              </a:rPr>
              <a:t>三、「偉人」、「有偉人的特質」</a:t>
            </a:r>
            <a:r>
              <a:rPr lang="en-US" altLang="zh-TW" sz="3200" b="1" dirty="0" smtClean="0"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latin typeface="+mj-ea"/>
                <a:ea typeface="+mj-ea"/>
              </a:rPr>
            </a:br>
            <a:r>
              <a:rPr lang="zh-TW" altLang="zh-TW" sz="3200" b="1" dirty="0" smtClean="0">
                <a:latin typeface="+mj-ea"/>
                <a:ea typeface="+mj-ea"/>
              </a:rPr>
              <a:t>（成功要素的特質）</a:t>
            </a:r>
            <a:endParaRPr lang="zh-TW" altLang="en-US" sz="3200" dirty="0" smtClean="0">
              <a:latin typeface="+mj-ea"/>
              <a:ea typeface="+mj-ea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☞</a:t>
            </a:r>
            <a:r>
              <a:rPr lang="en-US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Q3</a:t>
            </a:r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討論與分析：</a:t>
            </a:r>
          </a:p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你認為「</a:t>
            </a:r>
            <a:r>
              <a:rPr lang="zh-TW" altLang="en-US" sz="3600" b="1" dirty="0" smtClean="0">
                <a:solidFill>
                  <a:srgbClr val="000099"/>
                </a:solidFill>
                <a:latin typeface="+mj-ea"/>
                <a:ea typeface="+mj-ea"/>
              </a:rPr>
              <a:t>典範者</a:t>
            </a:r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」都具備哪些共同特質？（耶穌、孔子、佛陀、史懷哲</a:t>
            </a:r>
            <a:r>
              <a:rPr lang="en-US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……</a:t>
            </a:r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）</a:t>
            </a:r>
            <a:endParaRPr lang="en-US" altLang="zh-TW" sz="36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/>
            <a:endParaRPr lang="en-US" altLang="zh-TW" sz="36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/>
            <a:r>
              <a:rPr lang="zh-TW" altLang="en-US" sz="3600" b="1" dirty="0" smtClean="0">
                <a:solidFill>
                  <a:srgbClr val="000099"/>
                </a:solidFill>
                <a:latin typeface="+mj-ea"/>
                <a:ea typeface="+mj-ea"/>
              </a:rPr>
              <a:t>觀念澄清：「偉人」與「名人」之差別。</a:t>
            </a:r>
            <a:endParaRPr lang="zh-TW" altLang="zh-TW" sz="3600" b="1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+mj-ea"/>
              <a:ea typeface="+mj-ea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968875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慈悲、智慧（仁者、智者）、勇悍（三達德）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都長的很帥、很美？（心中美，看什麼都美）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心心念念都想著為了幫助別人（利他精神）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不怕失敗、愈挫愈勇（常敗將軍）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以身作則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重承諾</a:t>
            </a:r>
            <a:r>
              <a:rPr lang="en-US" altLang="zh-TW" dirty="0" smtClean="0">
                <a:latin typeface="+mj-ea"/>
                <a:ea typeface="+mj-ea"/>
              </a:rPr>
              <a:t>….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恭寬信敏惠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孝子</a:t>
            </a:r>
            <a:r>
              <a:rPr lang="en-US" altLang="zh-TW" dirty="0" smtClean="0">
                <a:latin typeface="+mj-ea"/>
                <a:ea typeface="+mj-ea"/>
              </a:rPr>
              <a:t>….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278296" y="139148"/>
            <a:ext cx="7971770" cy="1166537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「有偉人的特質」與「偉人」之間：</a:t>
            </a:r>
            <a:r>
              <a:rPr lang="en-US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/>
            </a:r>
            <a:br>
              <a:rPr lang="en-US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</a:br>
            <a:r>
              <a:rPr lang="zh-TW" altLang="en-US" sz="3600" b="1" dirty="0" smtClean="0">
                <a:solidFill>
                  <a:srgbClr val="000099"/>
                </a:solidFill>
                <a:latin typeface="+mj-ea"/>
                <a:ea typeface="+mj-ea"/>
              </a:rPr>
              <a:t>   </a:t>
            </a:r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質</a:t>
            </a:r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與量的差別</a:t>
            </a:r>
            <a:endParaRPr lang="zh-TW" altLang="en-US" sz="3600" b="1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107950" y="1557338"/>
            <a:ext cx="8928100" cy="48958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利益群體的質與量比較：</a:t>
            </a:r>
          </a:p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利益的人數： </a:t>
            </a:r>
            <a:r>
              <a:rPr lang="zh-TW" altLang="zh-TW" sz="3600" b="1" dirty="0" smtClean="0">
                <a:latin typeface="+mj-ea"/>
                <a:ea typeface="+mj-ea"/>
              </a:rPr>
              <a:t>一鄉、一國、全世界 → 無數無量的人</a:t>
            </a:r>
          </a:p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利益的時間：</a:t>
            </a:r>
            <a:r>
              <a:rPr lang="zh-TW" altLang="zh-TW" sz="3600" b="1" dirty="0" smtClean="0">
                <a:latin typeface="+mj-ea"/>
                <a:ea typeface="+mj-ea"/>
              </a:rPr>
              <a:t>過去、現在、未來→生生世世</a:t>
            </a:r>
          </a:p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利益的空間：</a:t>
            </a:r>
            <a:r>
              <a:rPr lang="zh-TW" altLang="zh-TW" sz="3600" b="1" dirty="0" smtClean="0">
                <a:latin typeface="+mj-ea"/>
                <a:ea typeface="+mj-ea"/>
              </a:rPr>
              <a:t>跨越區域、國界、種界 → 三千世界</a:t>
            </a:r>
          </a:p>
          <a:p>
            <a:pPr eaLnBrk="1" hangingPunct="1"/>
            <a:endParaRPr lang="zh-TW" altLang="en-US" sz="36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+mj-ea"/>
                <a:ea typeface="+mj-ea"/>
              </a:rPr>
              <a:t>我自己是否有偉人的特質？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57809" y="1570384"/>
            <a:ext cx="8597348" cy="4979504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solidFill>
                  <a:srgbClr val="C00000"/>
                </a:solidFill>
                <a:latin typeface="+mj-ea"/>
                <a:ea typeface="+mj-ea"/>
              </a:rPr>
              <a:t>偉人成功的要素不是很遠的，它都在眼前。你從這些要素就可以檢擇出來，自己做到多少</a:t>
            </a:r>
            <a:r>
              <a:rPr lang="zh-TW" altLang="zh-TW" sz="3200" dirty="0" smtClean="0">
                <a:latin typeface="+mj-ea"/>
                <a:ea typeface="+mj-ea"/>
              </a:rPr>
              <a:t>。</a:t>
            </a:r>
            <a:endParaRPr lang="en-US" altLang="zh-TW" sz="3200" dirty="0" smtClean="0">
              <a:latin typeface="+mj-ea"/>
              <a:ea typeface="+mj-ea"/>
            </a:endParaRPr>
          </a:p>
          <a:p>
            <a:endParaRPr lang="en-US" altLang="zh-TW" sz="32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ex. </a:t>
            </a:r>
            <a:r>
              <a:rPr lang="zh-TW" altLang="en-US" sz="3200" b="1" dirty="0" smtClean="0">
                <a:solidFill>
                  <a:srgbClr val="000099"/>
                </a:solidFill>
                <a:latin typeface="+mj-ea"/>
                <a:ea typeface="+mj-ea"/>
              </a:rPr>
              <a:t>甘地教小孩不吃糖）</a:t>
            </a:r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？特質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ex. </a:t>
            </a:r>
            <a:r>
              <a:rPr lang="zh-TW" altLang="en-US" sz="3200" b="1" dirty="0" smtClean="0">
                <a:solidFill>
                  <a:srgbClr val="000099"/>
                </a:solidFill>
                <a:latin typeface="+mj-ea"/>
                <a:ea typeface="+mj-ea"/>
              </a:rPr>
              <a:t>愛迪生對「失敗」的看法）</a:t>
            </a:r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--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？特質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ex. </a:t>
            </a:r>
            <a:r>
              <a:rPr lang="zh-TW" altLang="en-US" sz="3200" b="1" dirty="0" smtClean="0">
                <a:solidFill>
                  <a:srgbClr val="000099"/>
                </a:solidFill>
                <a:latin typeface="+mj-ea"/>
                <a:ea typeface="+mj-ea"/>
              </a:rPr>
              <a:t>曾子對父親的態度</a:t>
            </a:r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--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？特質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ex.</a:t>
            </a:r>
            <a:r>
              <a:rPr lang="zh-TW" altLang="en-US" sz="3200" b="1" dirty="0" smtClean="0">
                <a:solidFill>
                  <a:srgbClr val="000099"/>
                </a:solidFill>
                <a:latin typeface="+mj-ea"/>
                <a:ea typeface="+mj-ea"/>
              </a:rPr>
              <a:t>  史懷哲看到布流雅將軍紀念碑</a:t>
            </a:r>
            <a:r>
              <a:rPr lang="en-US" altLang="zh-TW" sz="3200" b="1" dirty="0" smtClean="0">
                <a:solidFill>
                  <a:srgbClr val="000099"/>
                </a:solidFill>
                <a:latin typeface="+mj-ea"/>
                <a:ea typeface="+mj-ea"/>
              </a:rPr>
              <a:t>--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？特質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Ex….</a:t>
            </a:r>
            <a:endParaRPr lang="zh-TW" altLang="en-US" sz="3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前言：命運可改變嗎？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657350"/>
            <a:ext cx="8229600" cy="20875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zh-TW" altLang="en-US" sz="6600" b="1" dirty="0" smtClean="0">
                <a:solidFill>
                  <a:srgbClr val="000099"/>
                </a:solidFill>
                <a:latin typeface="+mj-ea"/>
                <a:ea typeface="+mj-ea"/>
              </a:rPr>
              <a:t>不知</a:t>
            </a:r>
            <a:r>
              <a:rPr lang="zh-TW" altLang="en-US" sz="8800" b="1" dirty="0" smtClean="0">
                <a:solidFill>
                  <a:srgbClr val="FF0000"/>
                </a:solidFill>
                <a:latin typeface="+mj-ea"/>
                <a:ea typeface="+mj-ea"/>
              </a:rPr>
              <a:t>命</a:t>
            </a:r>
            <a:r>
              <a:rPr lang="zh-TW" altLang="en-US" sz="6600" b="1" dirty="0" smtClean="0">
                <a:solidFill>
                  <a:srgbClr val="000099"/>
                </a:solidFill>
                <a:latin typeface="+mj-ea"/>
                <a:ea typeface="+mj-ea"/>
              </a:rPr>
              <a:t>無以為</a:t>
            </a:r>
            <a:r>
              <a:rPr lang="zh-TW" altLang="en-US" sz="8800" b="1" dirty="0" smtClean="0">
                <a:solidFill>
                  <a:srgbClr val="FF0000"/>
                </a:solidFill>
                <a:latin typeface="+mj-ea"/>
                <a:ea typeface="+mj-ea"/>
              </a:rPr>
              <a:t>君子</a:t>
            </a:r>
            <a:r>
              <a:rPr lang="en-US" altLang="zh-TW" sz="6600" b="1" dirty="0" smtClean="0">
                <a:solidFill>
                  <a:srgbClr val="000099"/>
                </a:solidFill>
                <a:latin typeface="+mj-ea"/>
                <a:ea typeface="+mj-ea"/>
              </a:rPr>
              <a:t/>
            </a:r>
            <a:br>
              <a:rPr lang="en-US" altLang="zh-TW" sz="6600" b="1" dirty="0" smtClean="0">
                <a:solidFill>
                  <a:srgbClr val="000099"/>
                </a:solidFill>
                <a:latin typeface="+mj-ea"/>
                <a:ea typeface="+mj-ea"/>
              </a:rPr>
            </a:br>
            <a:r>
              <a:rPr lang="en-US" altLang="zh-TW" b="1" dirty="0" smtClean="0">
                <a:latin typeface="+mj-ea"/>
                <a:ea typeface="+mj-ea"/>
              </a:rPr>
              <a:t>-----《</a:t>
            </a:r>
            <a:r>
              <a:rPr lang="zh-TW" altLang="en-US" b="1" dirty="0" smtClean="0">
                <a:latin typeface="+mj-ea"/>
                <a:ea typeface="+mj-ea"/>
              </a:rPr>
              <a:t>論語</a:t>
            </a:r>
            <a:r>
              <a:rPr lang="en-US" altLang="zh-TW" b="1" dirty="0" smtClean="0">
                <a:latin typeface="+mj-ea"/>
                <a:ea typeface="+mj-ea"/>
              </a:rPr>
              <a:t>》</a:t>
            </a:r>
            <a:r>
              <a:rPr lang="zh-TW" altLang="en-US" b="1" dirty="0" smtClean="0">
                <a:latin typeface="+mj-ea"/>
                <a:ea typeface="+mj-ea"/>
              </a:rPr>
              <a:t>最後一章</a:t>
            </a:r>
            <a:endParaRPr lang="zh-TW" altLang="en-US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dirty="0" smtClean="0">
                <a:latin typeface="+mj-ea"/>
                <a:ea typeface="+mj-ea"/>
              </a:rPr>
              <a:t>  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600" b="1" dirty="0" smtClean="0">
                <a:latin typeface="+mj-ea"/>
                <a:ea typeface="+mj-ea"/>
              </a:rPr>
              <a:t>命之兩種意義：</a:t>
            </a:r>
            <a:endParaRPr lang="en-US" altLang="zh-TW" sz="3600" b="1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600" b="1" dirty="0" smtClean="0">
                <a:latin typeface="+mj-ea"/>
                <a:ea typeface="+mj-ea"/>
              </a:rPr>
              <a:t>                                </a:t>
            </a:r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4" name="左大括弧 3"/>
          <p:cNvSpPr/>
          <p:nvPr/>
        </p:nvSpPr>
        <p:spPr>
          <a:xfrm>
            <a:off x="4140200" y="4508500"/>
            <a:ext cx="647700" cy="1223963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822825" y="4095750"/>
            <a:ext cx="1943100" cy="827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0099"/>
                </a:solidFill>
              </a:rPr>
              <a:t>使</a:t>
            </a:r>
            <a:r>
              <a:rPr lang="zh-TW" altLang="en-US" b="1" dirty="0">
                <a:solidFill>
                  <a:srgbClr val="FF0000"/>
                </a:solidFill>
              </a:rPr>
              <a:t>命</a:t>
            </a:r>
            <a:r>
              <a:rPr lang="zh-TW" altLang="en-US" b="1" dirty="0">
                <a:solidFill>
                  <a:srgbClr val="000099"/>
                </a:solidFill>
              </a:rPr>
              <a:t>感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848225" y="5319713"/>
            <a:ext cx="1944688" cy="827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命</a:t>
            </a:r>
            <a:r>
              <a:rPr lang="zh-TW" altLang="en-US" b="1" dirty="0">
                <a:solidFill>
                  <a:srgbClr val="000099"/>
                </a:solidFill>
              </a:rPr>
              <a:t>運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6875463" y="4292600"/>
            <a:ext cx="8048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839075" y="3205163"/>
            <a:ext cx="1033463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FF0000"/>
                </a:solidFill>
              </a:rPr>
              <a:t>立志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835900" y="5067300"/>
            <a:ext cx="1033463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rgbClr val="FF0000"/>
                </a:solidFill>
              </a:rPr>
              <a:t>確立人生宗旨</a:t>
            </a:r>
          </a:p>
        </p:txBody>
      </p:sp>
      <p:sp>
        <p:nvSpPr>
          <p:cNvPr id="9" name="等於 8"/>
          <p:cNvSpPr/>
          <p:nvPr/>
        </p:nvSpPr>
        <p:spPr>
          <a:xfrm rot="5400000">
            <a:off x="7944644" y="4364831"/>
            <a:ext cx="752475" cy="627063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457200" y="5235575"/>
            <a:ext cx="480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在生命中你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練習</a:t>
            </a:r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什麼，</a:t>
            </a:r>
            <a:endParaRPr lang="en-US" altLang="zh-TW" sz="36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你就會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精通</a:t>
            </a: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lang="en-US" altLang="zh-TW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3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6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4" name="動作按鈕: 影片 4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6075018" y="5184845"/>
            <a:ext cx="2711450" cy="1062037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pPr defTabSz="1300163" hangingPunct="1"/>
            <a:endParaRPr lang="zh-TW" altLang="en-US" sz="2600">
              <a:cs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3447" y="4345126"/>
            <a:ext cx="19685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影片賞析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 descr="http://4.bp.blogspot.com/-IRYGZUXouws/U52HB7A_GZI/AAAAAAAACjk/Ubt4vWuZGU4/s1600/%E8%B3%A3%E6%B2%B9%E7%BF%81.jpg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" t="3896" r="4336" b="5771"/>
          <a:stretch/>
        </p:blipFill>
        <p:spPr bwMode="auto">
          <a:xfrm>
            <a:off x="782577" y="1497777"/>
            <a:ext cx="4788748" cy="3576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5607" name="標題 4"/>
          <p:cNvSpPr>
            <a:spLocks noGrp="1"/>
          </p:cNvSpPr>
          <p:nvPr>
            <p:ph type="title"/>
          </p:nvPr>
        </p:nvSpPr>
        <p:spPr/>
        <p:txBody>
          <a:bodyPr wrap="none">
            <a:spAutoFit/>
          </a:bodyPr>
          <a:lstStyle/>
          <a:p>
            <a:r>
              <a:rPr lang="zh-TW" altLang="en-US" b="1" smtClean="0">
                <a:latin typeface="+mj-ea"/>
                <a:ea typeface="+mj-ea"/>
              </a:rPr>
              <a:t>歐陽修</a:t>
            </a:r>
            <a:r>
              <a:rPr lang="en-US" altLang="zh-TW" b="1" smtClean="0">
                <a:latin typeface="+mj-ea"/>
                <a:ea typeface="+mj-ea"/>
              </a:rPr>
              <a:t>-</a:t>
            </a:r>
            <a:r>
              <a:rPr lang="zh-TW" altLang="en-US" b="1" smtClean="0">
                <a:latin typeface="+mj-ea"/>
                <a:ea typeface="+mj-ea"/>
              </a:rPr>
              <a:t>賣油翁</a:t>
            </a:r>
            <a:endParaRPr lang="zh-TW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198781" y="129209"/>
            <a:ext cx="8617227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latin typeface="+mj-ea"/>
                <a:ea typeface="+mj-ea"/>
              </a:rPr>
              <a:t>一旦立志了，且堅定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  <a:ea typeface="+mj-ea"/>
              </a:rPr>
              <a:t>了</a:t>
            </a:r>
            <a:r>
              <a:rPr lang="en-US" altLang="zh-TW" dirty="0" smtClean="0">
                <a:solidFill>
                  <a:srgbClr val="000099"/>
                </a:solidFill>
                <a:latin typeface="+mj-ea"/>
                <a:ea typeface="+mj-ea"/>
              </a:rPr>
              <a:t>, 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  <a:ea typeface="+mj-ea"/>
              </a:rPr>
              <a:t>會發生 </a:t>
            </a:r>
            <a:r>
              <a:rPr lang="en-US" altLang="zh-TW" dirty="0" smtClean="0">
                <a:solidFill>
                  <a:srgbClr val="000099"/>
                </a:solidFill>
                <a:latin typeface="+mj-ea"/>
                <a:ea typeface="+mj-ea"/>
              </a:rPr>
              <a:t>…</a:t>
            </a:r>
            <a:endParaRPr lang="zh-TW" altLang="en-US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068888"/>
          </a:xfrm>
        </p:spPr>
        <p:txBody>
          <a:bodyPr/>
          <a:lstStyle/>
          <a:p>
            <a:r>
              <a:rPr lang="en-US" altLang="zh-TW" sz="4000" b="1" smtClean="0">
                <a:latin typeface="+mj-ea"/>
                <a:ea typeface="+mj-ea"/>
              </a:rPr>
              <a:t>1.</a:t>
            </a:r>
            <a:r>
              <a:rPr lang="zh-TW" altLang="en-US" sz="4000" b="1" smtClean="0">
                <a:latin typeface="+mj-ea"/>
                <a:ea typeface="+mj-ea"/>
              </a:rPr>
              <a:t>想</a:t>
            </a:r>
            <a:r>
              <a:rPr lang="zh-TW" altLang="en-US" sz="4800" b="1" smtClean="0">
                <a:solidFill>
                  <a:srgbClr val="FF0000"/>
                </a:solidFill>
                <a:latin typeface="+mj-ea"/>
                <a:ea typeface="+mj-ea"/>
              </a:rPr>
              <a:t>熟悉</a:t>
            </a:r>
            <a:r>
              <a:rPr lang="zh-TW" altLang="en-US" sz="4000" b="1" smtClean="0">
                <a:latin typeface="+mj-ea"/>
                <a:ea typeface="+mj-ea"/>
              </a:rPr>
              <a:t>那位偉人的所有事蹟，興起效學偉人之心。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en-US" altLang="zh-TW" sz="4000" b="1" smtClean="0">
                <a:latin typeface="+mj-ea"/>
                <a:ea typeface="+mj-ea"/>
              </a:rPr>
              <a:t>2.</a:t>
            </a:r>
            <a:r>
              <a:rPr lang="zh-TW" altLang="en-US" sz="4000" b="1" smtClean="0">
                <a:latin typeface="+mj-ea"/>
                <a:ea typeface="+mj-ea"/>
              </a:rPr>
              <a:t>不會</a:t>
            </a:r>
            <a:r>
              <a:rPr lang="zh-TW" altLang="en-US" sz="4000" b="1" u="sng" smtClean="0">
                <a:solidFill>
                  <a:srgbClr val="FF0000"/>
                </a:solidFill>
                <a:latin typeface="+mj-ea"/>
                <a:ea typeface="+mj-ea"/>
              </a:rPr>
              <a:t>得少為足</a:t>
            </a:r>
            <a:r>
              <a:rPr lang="zh-TW" altLang="en-US" sz="4000" b="1" smtClean="0">
                <a:latin typeface="+mj-ea"/>
                <a:ea typeface="+mj-ea"/>
              </a:rPr>
              <a:t>，策發自己</a:t>
            </a:r>
            <a:r>
              <a:rPr lang="zh-TW" altLang="en-US" sz="4000" b="1" u="sng" smtClean="0">
                <a:solidFill>
                  <a:srgbClr val="FF0000"/>
                </a:solidFill>
                <a:latin typeface="+mj-ea"/>
                <a:ea typeface="+mj-ea"/>
              </a:rPr>
              <a:t>精益求精</a:t>
            </a:r>
            <a:endParaRPr lang="en-US" altLang="zh-TW" sz="4000" b="1" u="sng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4000" b="1" smtClean="0">
                <a:latin typeface="+mj-ea"/>
                <a:ea typeface="+mj-ea"/>
              </a:rPr>
              <a:t>3.</a:t>
            </a:r>
            <a:r>
              <a:rPr lang="zh-TW" altLang="en-US" sz="4000" b="1" smtClean="0">
                <a:latin typeface="+mj-ea"/>
                <a:ea typeface="+mj-ea"/>
              </a:rPr>
              <a:t>日常生活的大小事都可以與那位偉人</a:t>
            </a:r>
            <a:r>
              <a:rPr lang="zh-TW" altLang="en-US" sz="4800" b="1" smtClean="0">
                <a:solidFill>
                  <a:srgbClr val="FF0000"/>
                </a:solidFill>
                <a:latin typeface="+mj-ea"/>
                <a:ea typeface="+mj-ea"/>
              </a:rPr>
              <a:t>連上關係</a:t>
            </a:r>
            <a:r>
              <a:rPr lang="zh-TW" altLang="en-US" sz="4000" b="1" smtClean="0">
                <a:latin typeface="+mj-ea"/>
                <a:ea typeface="+mj-ea"/>
              </a:rPr>
              <a:t>。</a:t>
            </a:r>
            <a:endParaRPr lang="en-US" altLang="zh-TW" sz="4000" b="1" smtClean="0">
              <a:latin typeface="+mj-ea"/>
              <a:ea typeface="+mj-ea"/>
            </a:endParaRPr>
          </a:p>
          <a:p>
            <a:endParaRPr lang="en-US" altLang="zh-TW" sz="4000" smtClean="0">
              <a:latin typeface="+mj-ea"/>
              <a:ea typeface="+mj-ea"/>
            </a:endParaRPr>
          </a:p>
          <a:p>
            <a:r>
              <a:rPr lang="zh-TW" altLang="en-US" sz="4000" smtClean="0">
                <a:solidFill>
                  <a:srgbClr val="FF0000"/>
                </a:solidFill>
                <a:latin typeface="+mj-ea"/>
                <a:ea typeface="+mj-ea"/>
              </a:rPr>
              <a:t>測試看看</a:t>
            </a:r>
            <a:r>
              <a:rPr lang="en-US" altLang="zh-TW" sz="4000" smtClean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TW" altLang="en-US" sz="400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283852" y="0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測試看看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TW" altLang="en-US" dirty="0" smtClean="0">
              <a:latin typeface="+mj-ea"/>
              <a:ea typeface="+mj-ea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708400" y="3213100"/>
            <a:ext cx="1727200" cy="1511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+mj-ea"/>
                <a:ea typeface="+mj-ea"/>
              </a:rPr>
              <a:t>我</a:t>
            </a:r>
          </a:p>
        </p:txBody>
      </p:sp>
      <p:sp>
        <p:nvSpPr>
          <p:cNvPr id="6" name="橢圓 5"/>
          <p:cNvSpPr/>
          <p:nvPr/>
        </p:nvSpPr>
        <p:spPr>
          <a:xfrm>
            <a:off x="755650" y="1854200"/>
            <a:ext cx="1439863" cy="136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0099"/>
                </a:solidFill>
                <a:latin typeface="+mj-ea"/>
                <a:ea typeface="+mj-ea"/>
              </a:rPr>
              <a:t>掃</a:t>
            </a:r>
            <a:endParaRPr lang="en-US" altLang="zh-TW" sz="2800" b="1" dirty="0">
              <a:solidFill>
                <a:srgbClr val="000099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0099"/>
                </a:solidFill>
                <a:latin typeface="+mj-ea"/>
                <a:ea typeface="+mj-ea"/>
              </a:rPr>
              <a:t>廁所時</a:t>
            </a:r>
          </a:p>
        </p:txBody>
      </p:sp>
      <p:sp>
        <p:nvSpPr>
          <p:cNvPr id="7" name="橢圓 6"/>
          <p:cNvSpPr/>
          <p:nvPr/>
        </p:nvSpPr>
        <p:spPr>
          <a:xfrm>
            <a:off x="6588125" y="1844675"/>
            <a:ext cx="1439863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念母恩時</a:t>
            </a:r>
          </a:p>
        </p:txBody>
      </p:sp>
      <p:sp>
        <p:nvSpPr>
          <p:cNvPr id="8" name="橢圓 7"/>
          <p:cNvSpPr/>
          <p:nvPr/>
        </p:nvSpPr>
        <p:spPr>
          <a:xfrm>
            <a:off x="1042988" y="5013325"/>
            <a:ext cx="1441450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0099"/>
                </a:solidFill>
                <a:latin typeface="+mj-ea"/>
                <a:ea typeface="+mj-ea"/>
              </a:rPr>
              <a:t>遇困難時</a:t>
            </a:r>
          </a:p>
        </p:txBody>
      </p:sp>
      <p:sp>
        <p:nvSpPr>
          <p:cNvPr id="9" name="橢圓 8"/>
          <p:cNvSpPr/>
          <p:nvPr/>
        </p:nvSpPr>
        <p:spPr>
          <a:xfrm>
            <a:off x="6948488" y="5035550"/>
            <a:ext cx="1439862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0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0099"/>
                </a:solidFill>
                <a:latin typeface="+mj-ea"/>
                <a:ea typeface="+mj-ea"/>
              </a:rPr>
              <a:t>犯錯時</a:t>
            </a:r>
          </a:p>
        </p:txBody>
      </p:sp>
      <p:sp>
        <p:nvSpPr>
          <p:cNvPr id="10" name="橢圓 9"/>
          <p:cNvSpPr/>
          <p:nvPr/>
        </p:nvSpPr>
        <p:spPr>
          <a:xfrm>
            <a:off x="3868738" y="1322388"/>
            <a:ext cx="13684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？</a:t>
            </a:r>
          </a:p>
        </p:txBody>
      </p:sp>
      <p:sp>
        <p:nvSpPr>
          <p:cNvPr id="12" name="橢圓 11"/>
          <p:cNvSpPr/>
          <p:nvPr/>
        </p:nvSpPr>
        <p:spPr>
          <a:xfrm>
            <a:off x="3905250" y="5664200"/>
            <a:ext cx="13684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？</a:t>
            </a:r>
          </a:p>
        </p:txBody>
      </p:sp>
      <p:cxnSp>
        <p:nvCxnSpPr>
          <p:cNvPr id="13" name="直線接點 12"/>
          <p:cNvCxnSpPr/>
          <p:nvPr/>
        </p:nvCxnSpPr>
        <p:spPr>
          <a:xfrm flipH="1" flipV="1">
            <a:off x="2339975" y="2924175"/>
            <a:ext cx="1223963" cy="5762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 flipV="1">
            <a:off x="4510088" y="4941888"/>
            <a:ext cx="30162" cy="5746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4540250" y="2605088"/>
            <a:ext cx="0" cy="4714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5364163" y="2924175"/>
            <a:ext cx="1223962" cy="468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 flipV="1">
            <a:off x="5494338" y="4686300"/>
            <a:ext cx="1223962" cy="5762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2498725" y="4686300"/>
            <a:ext cx="1217613" cy="542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174522" y="0"/>
            <a:ext cx="8303556" cy="112312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TW" altLang="zh-TW" sz="3600" b="1" dirty="0" smtClean="0">
                <a:latin typeface="+mj-ea"/>
                <a:ea typeface="+mj-ea"/>
              </a:rPr>
              <a:t>四、生命典範者遇</a:t>
            </a:r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困境</a:t>
            </a:r>
            <a:r>
              <a:rPr lang="zh-TW" altLang="zh-TW" sz="3600" b="1" dirty="0" smtClean="0">
                <a:latin typeface="+mj-ea"/>
                <a:ea typeface="+mj-ea"/>
              </a:rPr>
              <a:t>時所展現的特質</a:t>
            </a:r>
            <a:endParaRPr lang="zh-TW" altLang="en-US" sz="3600" dirty="0" smtClean="0">
              <a:latin typeface="+mj-ea"/>
              <a:ea typeface="+mj-ea"/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218661" y="1341783"/>
            <a:ext cx="8686800" cy="532730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☞</a:t>
            </a:r>
            <a:r>
              <a:rPr lang="en-US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Q4</a:t>
            </a:r>
            <a:r>
              <a:rPr lang="zh-TW" altLang="zh-TW" sz="3600" b="1" dirty="0" smtClean="0">
                <a:solidFill>
                  <a:srgbClr val="C00000"/>
                </a:solidFill>
                <a:latin typeface="+mj-ea"/>
                <a:ea typeface="+mj-ea"/>
              </a:rPr>
              <a:t>討論與分析：</a:t>
            </a:r>
          </a:p>
          <a:p>
            <a:pPr eaLnBrk="1" hangingPunct="1"/>
            <a:r>
              <a:rPr lang="zh-TW" altLang="zh-TW" sz="3600" b="1" dirty="0" smtClean="0">
                <a:solidFill>
                  <a:srgbClr val="000099"/>
                </a:solidFill>
                <a:latin typeface="+mj-ea"/>
                <a:ea typeface="+mj-ea"/>
              </a:rPr>
              <a:t>就你目前所知，偉人遇到困境的時候，所展現的特質是什麼？</a:t>
            </a:r>
            <a:endParaRPr lang="en-US" altLang="zh-TW" sz="3600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/>
            <a:endParaRPr lang="en-US" altLang="zh-TW" sz="3600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zh-TW" sz="3600" b="1" dirty="0" smtClean="0">
                <a:latin typeface="+mj-ea"/>
                <a:ea typeface="+mj-ea"/>
              </a:rPr>
              <a:t>影片欣賞：孔子陳蔡絕糧（</a:t>
            </a:r>
            <a:r>
              <a:rPr lang="en-US" altLang="zh-TW" sz="3600" b="1" dirty="0" smtClean="0">
                <a:latin typeface="+mj-ea"/>
                <a:ea typeface="+mj-ea"/>
              </a:rPr>
              <a:t>5min</a:t>
            </a:r>
            <a:r>
              <a:rPr lang="zh-TW" altLang="zh-TW" sz="3600" b="1" dirty="0" smtClean="0">
                <a:latin typeface="+mj-ea"/>
                <a:ea typeface="+mj-ea"/>
              </a:rPr>
              <a:t>）</a:t>
            </a:r>
          </a:p>
          <a:p>
            <a:pPr eaLnBrk="1" hangingPunct="1"/>
            <a:endParaRPr lang="en-US" altLang="zh-TW" sz="3600" b="1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zh-TW" sz="3600" b="1" dirty="0" smtClean="0">
                <a:latin typeface="+mj-ea"/>
                <a:ea typeface="+mj-ea"/>
              </a:rPr>
              <a:t>在陳絕糧，從者病，莫能興。子路慍見曰：「君子亦有窮乎？」 子曰：「</a:t>
            </a:r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君子固窮，小人窮斯濫矣。</a:t>
            </a:r>
            <a:r>
              <a:rPr lang="zh-TW" altLang="zh-TW" sz="3600" b="1" dirty="0" smtClean="0">
                <a:latin typeface="+mj-ea"/>
                <a:ea typeface="+mj-ea"/>
              </a:rPr>
              <a:t>」</a:t>
            </a:r>
            <a:r>
              <a:rPr lang="zh-TW" altLang="en-US" sz="3600" b="1" dirty="0" smtClean="0">
                <a:latin typeface="+mj-ea"/>
                <a:ea typeface="+mj-ea"/>
              </a:rPr>
              <a:t>（史記）</a:t>
            </a:r>
            <a:endParaRPr lang="zh-TW" altLang="zh-TW" sz="3600" b="1" dirty="0" smtClean="0">
              <a:latin typeface="+mj-ea"/>
              <a:ea typeface="+mj-ea"/>
            </a:endParaRPr>
          </a:p>
          <a:p>
            <a:pPr eaLnBrk="1" hangingPunct="1"/>
            <a:endParaRPr lang="en-US" altLang="zh-TW" b="1" dirty="0" smtClean="0">
              <a:solidFill>
                <a:srgbClr val="000099"/>
              </a:solidFill>
              <a:latin typeface="+mj-ea"/>
              <a:ea typeface="+mj-ea"/>
            </a:endParaRPr>
          </a:p>
          <a:p>
            <a:pPr eaLnBrk="1" hangingPunct="1"/>
            <a:endParaRPr lang="zh-TW" altLang="en-US" b="1" dirty="0" smtClean="0">
              <a:solidFill>
                <a:srgbClr val="000099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03122" y="1"/>
            <a:ext cx="7886700" cy="112312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zh-TW" altLang="zh-TW" b="1" smtClean="0">
                <a:latin typeface="+mj-ea"/>
                <a:ea typeface="+mj-ea"/>
              </a:rPr>
              <a:t>五、結語</a:t>
            </a:r>
            <a:r>
              <a:rPr lang="zh-TW" altLang="en-US" b="1" smtClean="0">
                <a:latin typeface="+mj-ea"/>
                <a:ea typeface="+mj-ea"/>
              </a:rPr>
              <a:t>：人人皆可興起立志</a:t>
            </a:r>
            <a:endParaRPr lang="zh-TW" altLang="en-US" smtClean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☞討論：</a:t>
            </a:r>
            <a:endParaRPr lang="en-US" altLang="zh-TW" sz="4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zh-TW" sz="4400" b="1" dirty="0" smtClean="0">
                <a:latin typeface="+mj-ea"/>
                <a:ea typeface="+mj-ea"/>
              </a:rPr>
              <a:t>請分享我自己或周遭人物有無「</a:t>
            </a:r>
            <a:r>
              <a:rPr lang="zh-TW" altLang="zh-TW" sz="4400" b="1" dirty="0" smtClean="0">
                <a:solidFill>
                  <a:srgbClr val="000099"/>
                </a:solidFill>
                <a:latin typeface="+mj-ea"/>
                <a:ea typeface="+mj-ea"/>
              </a:rPr>
              <a:t>偉人的特質</a:t>
            </a:r>
            <a:r>
              <a:rPr lang="zh-TW" altLang="zh-TW" sz="4400" b="1" dirty="0" smtClean="0">
                <a:latin typeface="+mj-ea"/>
                <a:ea typeface="+mj-ea"/>
              </a:rPr>
              <a:t>」。</a:t>
            </a:r>
            <a:endParaRPr lang="en-US" altLang="zh-TW" sz="44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smtClean="0">
                <a:latin typeface="+mj-ea"/>
                <a:ea typeface="+mj-ea"/>
              </a:rPr>
              <a:t>「立志」相關近似詞語</a:t>
            </a:r>
            <a:endParaRPr lang="zh-TW" altLang="en-US" b="1" smtClean="0">
              <a:latin typeface="+mj-ea"/>
              <a:ea typeface="+mj-ea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971550" y="1916113"/>
            <a:ext cx="7715250" cy="4537075"/>
          </a:xfrm>
        </p:spPr>
        <p:txBody>
          <a:bodyPr/>
          <a:lstStyle/>
          <a:p>
            <a:r>
              <a:rPr lang="zh-TW" altLang="zh-TW" sz="4000" b="1" smtClean="0">
                <a:latin typeface="+mj-ea"/>
                <a:ea typeface="+mj-ea"/>
              </a:rPr>
              <a:t>使命感、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zh-TW" altLang="zh-TW" sz="4000" b="1" smtClean="0">
                <a:latin typeface="+mj-ea"/>
                <a:ea typeface="+mj-ea"/>
              </a:rPr>
              <a:t>成君子（有理想有抱負者）、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zh-TW" altLang="zh-TW" sz="4000" b="1" smtClean="0">
                <a:latin typeface="+mj-ea"/>
                <a:ea typeface="+mj-ea"/>
              </a:rPr>
              <a:t>成聖成賢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zh-TW" altLang="zh-TW" sz="4000" b="1" smtClean="0">
                <a:latin typeface="+mj-ea"/>
                <a:ea typeface="+mj-ea"/>
              </a:rPr>
              <a:t>任重道遠、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zh-TW" altLang="zh-TW" sz="4000" b="1" smtClean="0">
                <a:latin typeface="+mj-ea"/>
                <a:ea typeface="+mj-ea"/>
              </a:rPr>
              <a:t>天將降大任於斯人也、</a:t>
            </a:r>
            <a:endParaRPr lang="en-US" altLang="zh-TW" sz="4000" b="1" smtClean="0">
              <a:latin typeface="+mj-ea"/>
              <a:ea typeface="+mj-ea"/>
            </a:endParaRPr>
          </a:p>
          <a:p>
            <a:r>
              <a:rPr lang="zh-TW" altLang="en-US" sz="4000" b="1" smtClean="0">
                <a:latin typeface="+mj-ea"/>
                <a:ea typeface="+mj-ea"/>
              </a:rPr>
              <a:t>祈求</a:t>
            </a:r>
            <a:r>
              <a:rPr lang="en-US" altLang="zh-TW" sz="4000" b="1" smtClean="0">
                <a:latin typeface="+mj-ea"/>
                <a:ea typeface="+mj-ea"/>
              </a:rPr>
              <a:t>……</a:t>
            </a:r>
            <a:endParaRPr lang="zh-TW" altLang="zh-TW" sz="4000" b="1" smtClean="0">
              <a:latin typeface="+mj-ea"/>
              <a:ea typeface="+mj-ea"/>
            </a:endParaRPr>
          </a:p>
          <a:p>
            <a:endParaRPr lang="zh-TW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044" y="1276834"/>
            <a:ext cx="8064500" cy="309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b="1" dirty="0" smtClean="0">
                <a:solidFill>
                  <a:srgbClr val="000099"/>
                </a:solidFill>
              </a:rPr>
              <a:t>我可以糊里糊塗地來，</a:t>
            </a:r>
            <a:r>
              <a:rPr lang="en-US" altLang="zh-TW" sz="4800" b="1" dirty="0" smtClean="0">
                <a:solidFill>
                  <a:srgbClr val="000099"/>
                </a:solidFill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</a:rPr>
            </a:br>
            <a:r>
              <a:rPr lang="zh-TW" altLang="en-US" sz="4800" b="1" dirty="0" smtClean="0">
                <a:solidFill>
                  <a:srgbClr val="000099"/>
                </a:solidFill>
              </a:rPr>
              <a:t>但絕不可以糊里糊塗地走。</a:t>
            </a: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（要改變</a:t>
            </a:r>
            <a:r>
              <a:rPr lang="zh-TW" altLang="en-US" b="1" u="sng" dirty="0" smtClean="0">
                <a:solidFill>
                  <a:srgbClr val="000099"/>
                </a:solidFill>
              </a:rPr>
              <a:t>命運</a:t>
            </a:r>
            <a:r>
              <a:rPr lang="zh-TW" altLang="en-US" b="1" dirty="0" smtClean="0">
                <a:solidFill>
                  <a:srgbClr val="FF0000"/>
                </a:solidFill>
              </a:rPr>
              <a:t>，從有</a:t>
            </a:r>
            <a:r>
              <a:rPr lang="zh-TW" altLang="en-US" b="1" u="sng" dirty="0" smtClean="0">
                <a:solidFill>
                  <a:srgbClr val="000099"/>
                </a:solidFill>
              </a:rPr>
              <a:t>使命感</a:t>
            </a:r>
            <a:r>
              <a:rPr lang="zh-TW" altLang="en-US" b="1" dirty="0" smtClean="0">
                <a:solidFill>
                  <a:srgbClr val="FF0000"/>
                </a:solidFill>
              </a:rPr>
              <a:t>開始）</a:t>
            </a:r>
            <a:endParaRPr lang="zh-TW" altLang="zh-TW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idx="1"/>
          </p:nvPr>
        </p:nvGraphicFramePr>
        <p:xfrm>
          <a:off x="3154777" y="4354513"/>
          <a:ext cx="3044825" cy="2503487"/>
        </p:xfrm>
        <a:graphic>
          <a:graphicData uri="http://schemas.openxmlformats.org/presentationml/2006/ole">
            <p:oleObj spid="_x0000_s2050" name="多媒體項目" r:id="rId3" imgW="4960938" imgH="2811463" progId="MS_ClipArt_Gallery.2">
              <p:embed/>
            </p:oleObj>
          </a:graphicData>
        </a:graphic>
      </p:graphicFrame>
      <p:sp>
        <p:nvSpPr>
          <p:cNvPr id="33796" name="矩形 1"/>
          <p:cNvSpPr>
            <a:spLocks noChangeArrowheads="1"/>
          </p:cNvSpPr>
          <p:nvPr/>
        </p:nvSpPr>
        <p:spPr bwMode="auto">
          <a:xfrm>
            <a:off x="864704" y="0"/>
            <a:ext cx="5939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立志＝確立人生宗旨</a:t>
            </a:r>
            <a:endParaRPr lang="zh-TW" altLang="en-US" sz="4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7" name="矩形 1"/>
          <p:cNvSpPr>
            <a:spLocks noChangeArrowheads="1"/>
          </p:cNvSpPr>
          <p:nvPr/>
        </p:nvSpPr>
        <p:spPr bwMode="auto">
          <a:xfrm>
            <a:off x="989564" y="2601981"/>
            <a:ext cx="7647539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要做大警察，勿做小警察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觀念澄清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504" y="1773238"/>
            <a:ext cx="8736496" cy="4352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4000" b="1" dirty="0" smtClean="0"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latin typeface="+mj-ea"/>
                <a:ea typeface="+mj-ea"/>
              </a:rPr>
              <a:t>「立志」不是「我將來要做什麼</a:t>
            </a:r>
            <a:r>
              <a:rPr lang="en-US" altLang="zh-TW" sz="4000" b="1" dirty="0" smtClean="0">
                <a:latin typeface="+mj-ea"/>
                <a:ea typeface="+mj-ea"/>
              </a:rPr>
              <a:t>…</a:t>
            </a:r>
            <a:r>
              <a:rPr lang="zh-TW" altLang="en-US" sz="4000" b="1" dirty="0" smtClean="0">
                <a:latin typeface="+mj-ea"/>
                <a:ea typeface="+mj-ea"/>
              </a:rPr>
              <a:t>」</a:t>
            </a:r>
            <a:endParaRPr lang="en-US" altLang="zh-TW" sz="4000" b="1" dirty="0" smtClean="0"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endParaRPr lang="en-US" altLang="zh-TW" sz="4000" b="1" dirty="0" smtClean="0">
              <a:latin typeface="+mj-ea"/>
              <a:ea typeface="+mj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4000" b="1" dirty="0" smtClean="0"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latin typeface="+mj-ea"/>
                <a:ea typeface="+mj-ea"/>
              </a:rPr>
              <a:t>「立志</a:t>
            </a:r>
            <a:r>
              <a:rPr lang="zh-TW" altLang="en-US" sz="4000" b="1" dirty="0">
                <a:latin typeface="+mj-ea"/>
                <a:ea typeface="+mj-ea"/>
              </a:rPr>
              <a:t>」</a:t>
            </a:r>
            <a:r>
              <a:rPr lang="zh-TW" altLang="en-US" sz="4000" b="1" dirty="0" smtClean="0">
                <a:latin typeface="+mj-ea"/>
                <a:ea typeface="+mj-ea"/>
              </a:rPr>
              <a:t>為何一定與「高遠的目標」連結一起</a:t>
            </a:r>
            <a:r>
              <a:rPr lang="en-US" altLang="zh-TW" sz="4000" b="1" dirty="0" smtClean="0">
                <a:latin typeface="+mj-ea"/>
                <a:ea typeface="+mj-ea"/>
              </a:rPr>
              <a:t>?</a:t>
            </a:r>
            <a:endParaRPr lang="zh-TW" altLang="en-US" sz="4000" b="1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07950" y="25400"/>
            <a:ext cx="8589963" cy="1143000"/>
          </a:xfrm>
        </p:spPr>
        <p:txBody>
          <a:bodyPr/>
          <a:lstStyle/>
          <a:p>
            <a:r>
              <a:rPr lang="zh-TW" altLang="en-US" sz="3600" b="1" smtClean="0">
                <a:latin typeface="+mj-ea"/>
                <a:ea typeface="+mj-ea"/>
              </a:rPr>
              <a:t>前言、為什麼要立志？（高遠目標）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234536" y="1412875"/>
            <a:ext cx="4330700" cy="5445125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為什麼台灣人總是「</a:t>
            </a:r>
            <a:r>
              <a:rPr lang="zh-TW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贏在起跑點</a:t>
            </a:r>
            <a:r>
              <a:rPr lang="zh-TW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」，卻「</a:t>
            </a:r>
            <a:r>
              <a:rPr lang="zh-TW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摔在終點線</a:t>
            </a:r>
            <a:r>
              <a:rPr lang="zh-TW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」？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TW" b="1" dirty="0" smtClean="0">
                <a:latin typeface="+mj-ea"/>
                <a:ea typeface="+mj-ea"/>
              </a:rPr>
              <a:t>By</a:t>
            </a:r>
            <a:r>
              <a:rPr lang="en-US" altLang="zh-TW" b="1" i="1" u="sng" dirty="0" smtClean="0">
                <a:latin typeface="+mj-ea"/>
                <a:ea typeface="+mj-ea"/>
              </a:rPr>
              <a:t>  </a:t>
            </a:r>
            <a:r>
              <a:rPr lang="en-US" altLang="zh-TW" b="1" dirty="0" smtClean="0">
                <a:latin typeface="+mj-ea"/>
                <a:ea typeface="+mj-ea"/>
              </a:rPr>
              <a:t>Bryan Yao</a:t>
            </a:r>
          </a:p>
          <a:p>
            <a:endParaRPr lang="en-US" altLang="zh-CN" b="1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緊盯船上的甲板或船舷兩側的波浪，</a:t>
            </a:r>
            <a:r>
              <a:rPr lang="en-US" altLang="zh-CN" b="1" dirty="0" smtClean="0">
                <a:latin typeface="+mj-ea"/>
                <a:ea typeface="+mj-ea"/>
              </a:rPr>
              <a:t> </a:t>
            </a:r>
            <a:r>
              <a:rPr lang="zh-CN" altLang="en-US" b="1" dirty="0" smtClean="0">
                <a:latin typeface="+mj-ea"/>
                <a:ea typeface="+mj-ea"/>
              </a:rPr>
              <a:t>容易暈船或嘔吐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剛學開車時的經驗</a:t>
            </a:r>
          </a:p>
        </p:txBody>
      </p:sp>
      <p:pic>
        <p:nvPicPr>
          <p:cNvPr id="7172" name="Picture 2" descr="http://i1110.photobucket.com/albums/h445/exleon888/6148798492_ed0c7cf84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46175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+mj-ea"/>
                <a:sym typeface="Microsoft JhengHei" pitchFamily="34" charset="-120"/>
              </a:rPr>
              <a:t>一、</a:t>
            </a:r>
            <a:r>
              <a:rPr lang="zh-TW" altLang="zh-TW" b="1" dirty="0" smtClean="0">
                <a:latin typeface="+mj-ea"/>
                <a:sym typeface="Microsoft JhengHei" pitchFamily="34" charset="-120"/>
              </a:rPr>
              <a:t>前言</a:t>
            </a:r>
            <a:r>
              <a:rPr lang="zh-TW" altLang="en-US" b="1" dirty="0" smtClean="0">
                <a:latin typeface="+mj-ea"/>
                <a:sym typeface="Microsoft JhengHei" pitchFamily="34" charset="-120"/>
              </a:rPr>
              <a:t> </a:t>
            </a:r>
            <a:endParaRPr lang="zh-TW" altLang="en-US" dirty="0" smtClean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504" y="1773238"/>
            <a:ext cx="8736496" cy="4352925"/>
          </a:xfrm>
        </p:spPr>
        <p:txBody>
          <a:bodyPr/>
          <a:lstStyle/>
          <a:p>
            <a:pPr marL="228600" lvl="1">
              <a:spcBef>
                <a:spcPts val="1000"/>
              </a:spcBef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cs typeface="Microsoft JhengHei"/>
                <a:sym typeface="Microsoft JhengHei"/>
              </a:rPr>
              <a:t>千里馬</a:t>
            </a:r>
            <a:r>
              <a:rPr lang="zh-TW" altLang="en-US" sz="4400" b="1" dirty="0" smtClean="0">
                <a:latin typeface="+mj-ea"/>
                <a:cs typeface="Microsoft JhengHei"/>
                <a:sym typeface="Microsoft JhengHei"/>
              </a:rPr>
              <a:t>也需要靠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cs typeface="Microsoft JhengHei"/>
                <a:sym typeface="Microsoft JhengHei"/>
              </a:rPr>
              <a:t>伯樂</a:t>
            </a:r>
            <a:r>
              <a:rPr lang="zh-TW" altLang="en-US" sz="7200" b="1" dirty="0" smtClean="0">
                <a:solidFill>
                  <a:srgbClr val="000099"/>
                </a:solidFill>
                <a:latin typeface="+mj-ea"/>
                <a:cs typeface="Microsoft JhengHei"/>
                <a:sym typeface="Microsoft JhengHei"/>
              </a:rPr>
              <a:t>指引</a:t>
            </a:r>
            <a:endParaRPr lang="en-US" altLang="zh-TW" sz="7200" b="1" dirty="0" smtClean="0">
              <a:solidFill>
                <a:srgbClr val="000099"/>
              </a:solidFill>
              <a:latin typeface="+mj-ea"/>
              <a:cs typeface="Microsoft JhengHei"/>
              <a:sym typeface="Microsoft JhengHei"/>
            </a:endParaRPr>
          </a:p>
          <a:p>
            <a:pPr marL="228600" lvl="1">
              <a:spcBef>
                <a:spcPts val="1000"/>
              </a:spcBef>
              <a:defRPr/>
            </a:pPr>
            <a:endParaRPr lang="en-US" altLang="zh-TW" sz="7200" b="1" dirty="0" smtClean="0">
              <a:solidFill>
                <a:srgbClr val="000099"/>
              </a:solidFill>
              <a:latin typeface="+mj-ea"/>
              <a:cs typeface="Microsoft JhengHei"/>
              <a:sym typeface="Microsoft JhengHei"/>
            </a:endParaRPr>
          </a:p>
          <a:p>
            <a:pPr>
              <a:defRPr/>
            </a:pP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8435" y="3220278"/>
            <a:ext cx="426395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375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影片賞析</a:t>
            </a:r>
            <a:r>
              <a:rPr lang="en-US" altLang="zh-TW" sz="3375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375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：老鷹與雞</a:t>
            </a:r>
            <a:endParaRPr lang="zh-TW" altLang="en-US" sz="3375" dirty="0">
              <a:solidFill>
                <a:srgbClr val="C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87463" y="4491797"/>
            <a:ext cx="84486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思考與討論：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你從影片看到了</a:t>
            </a:r>
            <a:r>
              <a:rPr lang="en-US" altLang="zh-TW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立志</a:t>
            </a:r>
            <a:r>
              <a:rPr lang="en-US" altLang="zh-TW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典範者</a:t>
            </a:r>
            <a:r>
              <a:rPr lang="en-US" altLang="zh-TW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之間的關係嗎？</a:t>
            </a:r>
            <a:endParaRPr lang="zh-TW" altLang="en-US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3" name="Picture 4" descr="http://www.singpao.com/sh/cbdy/201310/W02013102008520403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181225"/>
            <a:ext cx="376396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www.buddha.twmail.cc/2-1/pic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0375"/>
            <a:ext cx="4667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苏格拉底教你什么是婚姻、外遇和幸福(转） - 段永平 - 段永平的博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3716338"/>
            <a:ext cx="3248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標題 1"/>
          <p:cNvSpPr>
            <a:spLocks noGrp="1"/>
          </p:cNvSpPr>
          <p:nvPr>
            <p:ph type="title"/>
          </p:nvPr>
        </p:nvSpPr>
        <p:spPr>
          <a:xfrm>
            <a:off x="107950" y="6350"/>
            <a:ext cx="9036050" cy="8302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0000"/>
                </a:solidFill>
                <a:latin typeface="+mj-ea"/>
                <a:ea typeface="+mj-ea"/>
                <a:hlinkClick r:id="rId5" tooltip="Permalink to Ethical Intuitionism: A Philosophical Breakthrough?"/>
              </a:rPr>
              <a:t>Philosophical  Breakthrough</a:t>
            </a:r>
            <a:endParaRPr lang="zh-TW" altLang="en-US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+mj-ea"/>
                <a:ea typeface="+mj-ea"/>
              </a:rPr>
              <a:t>你所認知的「典範者」是誰？</a:t>
            </a:r>
          </a:p>
        </p:txBody>
      </p:sp>
      <p:sp>
        <p:nvSpPr>
          <p:cNvPr id="11267" name="AutoShape 2" descr="data:image/jpeg;base64,/9j/4AAQSkZJRgABAQAAAQABAAD/2wCEAAkGBxQTEhUUExQWFhUXGBgbFxgXFxgYHBgdGhgcGRgYFxgcHCggGB0lHBcYITEhJSkrLi4uGB8zODMsNygtLisBCgoKBQUFDgUFDisZExkrKysrKysrKysrKysrKysrKysrKysrKysrKysrKysrKysrKysrKysrKysrKysrKysrK//AABEIAOsA1wMBIgACEQEDEQH/xAAcAAACAgMBAQAAAAAAAAAAAAACAwEEAAUGBwj/xAA8EAABAwIDBQUGBQQBBQEAAAABAAIRAyEEMUEFElFh8AYicYGRBxMyobHBFELR4fEjUmJyghUzQ1Njov/EABQBAQAAAAAAAAAAAAAAAAAAAAD/xAAUEQEAAAAAAAAAAAAAAAAAAAAA/9oADAMBAAIRAxEAPwDyUOUAoSbqQgIqNdESg+SDGnrrNRN+gpJUOHmggOt115qdEJGSlrUBEyom6xRCAnO6/ZLL1DsyrWyNiV8S4NpMJ/yIhoHEuNh6oKTq3io/EcOtV6r2e9ltNpD8Q41Znu7wa0yNYa4889F0tL2U4MQPcMMgTvVq7nAcQWloHog8G9/dGK06r2Lansew1T/tPqYapoHO99Sd4EgPB8yuSwvshxxe5lSGd7da7MPJBgtIPwwASTETGdkHFfiJ1U/iF6Fj/Yti2Bhp16FSZsd6nEf7fEJsuV2l2B2lhwTUwr90T3mFrxHEFpPig1Qq/Pr7JjaioipBg/p6yrLev1QPDlgPj6JakHr6IGB/Pj9FjXddZJYyRN6/dA2bIgUAIjqEQKBzViykbrEGuIRCyGUUZfNAMKXNAhHPll5Ssc23WiDN35JZ6CJp8VBQQ3RG0dSoA5ddBG3r7IBi6B/0ElNgm3qiwtDednYXcdY4DmckG82DsJrnNNQScyJECBNm5OiJc42GQkgrtPxxpCGidwF240SGDLecSIJMgXtewkW1VDFjDMB3N4loLgDBMgGnTP8Ajk4tGdgZ3irWxcC4vNStUDnvfvGm185NO4yIA3d6oTH+KDdbPrVg0V6ke8rPZRosN+88/mJvutA3jGjTK6XF7Rc0ljahPugzeJsXl9hULhYycgLQ4WXMVK7qtcupj3lPDYes2lGbq1Uimaov3Yl8chzTdj7GrPa4lzhvFoMzkzLXqEHZ7B2x77eYfyizjxFiJHEH5Le03Gw1m1udj8lzGA2U6mO749eq2tKo8EE3/WEFnD4VwqPc8yTutYMt1oEk+qXiMeKbt34W5QdRMSBBkHUo2Y8FzR/kB8oPlf5JPaPCGTVYAX+73QSJiHBxE6SC7LgEHmftg7H0XUzjKYFJwAaWxAJuWxGYdds/3bo1XjtF8j6r6wwrKOMw76NVm8x7S1zXQYB4HKQbg+a+X+0exjg8VWwznSabyAYIsbtJsM2lpkWugph3BEDl11mls8FO8gYETf5QD7I6Y+XIoDH7Imnr6JYPX6JrOvsgdSWIWGMpUoKLQjjl14rGj9UTM0Bbp9UtwTxMJb23QA03KyEUSfusAz4QgkC6JRTbkj3UERbkrWzKW8YIO7vAE8A4xbheAq4b91aw5hhBkRmMpE2B80HR4Sp7xnvO6wueAHumGtawNloj+o4bseK6nZmH9zSL6h3nEPFMG73PcADUeBawsG5ALiNnYyXtcWvgQ0WndjMgC2q9AdiaNSkwNFZuvdim0ku70gDedY5kwUA7FZubu98T4hlgSG5ugCB5Ls8FU3RAJPDTxK5HD02NfYy7dIubi9g3yW+blM893Mx+qDp8KZE6K22iM4Wo2BX32kyLGMvut+4QAg1+L2U18ECCDb91pdqYqpg7ke8pOBbfQxYHgIldYHzlCobcwQrUHtdp3hEWLe8Pp80HJdk8U5lTuScO8y1ouWA2kEHvMBJBnJefe3rZoZjKNewFam7egZupw0HzYWj/AIrrsLsoipS3qm63ea5paQHP7wcWzvQAYEgDKeK4f26Od+OoMLy4NwzTF4aS9/eg6kNE+CDzsAEaqYWZ+XFF7u30JQYGoxzQtHBOayEEhtj1KlSBZS0R16oJprFlOLLECG5/fzTGDggaMhdWGMQDCgtvl+ic1qHXrggSW9eCxrbpzgpi6CGtRBk/VOp07I6bL+MoEinPNPNGo6mKnunGmSRvNaS0kfEBqSL5DRB+GD3MZO6HvY0ngHOAJ8gZXouO2W5r6zGC9AtazdMEaN3eEZ+qDj8DtCG3JDRlGQ5AakhbXZ+1Mt64/wA5g+QuclS2ps529vizv/JeWl8w57WxbQ+KbsLZ5Y51R94Pcn6nnGiDfGvBaXeImx8Ii2S6vC7WolgdUdEC+73iPQcVwIY6rvne3XNk961rXbo7LKUvA7GxNWqW021apguLXObRbebNLjJkcEHqOy9r4IWZimsJzbUIFz4+HFdXg8TIEuY4HJzTMrxLG7HJYHVdj1aAJDQ5mJe5wMZubMObJGd5Wz7H4+rSrUmNrOFMyCyrSjddcESD80HsJde3V0yJHiFw3bTtI/BPpANa4PpVIc9+5Dg4TJiDYzGdlr9hduMY4NLsOyrRMzUpVGv3QDYODRIIAOYQbPtVR/DMaW0nPY7uA0xvVKbnTuvDci0ECZ4ngvA+0O0q2IrF2IqCpVZDN4ZbrbbnOCZ8SV6R7X+0VVwY2i97KTyWv3SWlxDfhORAXktMRl8kEhpUkHUCyJqk9ZIAphOOnn+qAO4hGUGLG/ws0WN8EGB0LEVNtuvJSgr0xcKwM/NLY31TwOs0ETb7rJWOMrPBBm7omBqCmE8NQEwCAmN0RUqeVk1rJsfNAjcN4sdOR0K73aRFejScXuZvv36zmkgua6mHMvNgSHtnQrid3MfJdP2VqtfFF4Esa805MB4Jl1N2hAlzhw3kGuxzN1kts129EGY3TAEn1VahtGd1kmb/AC18FsO0OF3SXNnPdIkuHBsHkFzbyN5rucGLaaoPV+xNaAbBwd8Z5cT87LrWbPBA3Ax+78O/dzbfkdc/NedbA2x7ndZuiXwXa2yjJeg7JxLXN3gc/lCC3i2uFN090ut8RIAHAZTzK832sAyu2LnfbzmdSOrrpO23aVtBpYwGpVIhoH5Bq93IcNVxFKjFagTW3jUhxLjN5m/BB69jdnU8RQaatMVNyXNEZSC127rdpIhcxg+wWGbWpYjCD8NUpPa57Kb3btRt95rmznExou6wJ7jcsptlHJEWtmYEkGT15oPk3am0Tiajqzid55cYJJzJMDh/CqtHDK6HDkEEgQDMDgCSR4xYIhnwzQMYM+tFkeixp+ywIBFr9cEYOUFKlNA4IIJ69VgHXJQ8opQNpLFFLJYgWBdPISw/LTmnF36oB3oGSibrDrCmm2/igbTb1ZOaOCKkEQagY0dfqnUmlZSbkrTGdQgQymlbUaWsaWkhwcCHDTheFsAA0bziGgXJNgPErSY7bHvalKlRaSHVGiTYvJMAAEWElA1uNxDgff1N5sS0RrMyRx0RVACARoZ8TmU3F0e6YMwARxO6bjjlCq0cS3evrpyvCDuMFQbVaO9Dme78wWgb3kbK9i8TUZ/Tpu3WWD3h4kEjThe08rSuU2dVkOgwYBB4EeGccEylUY5wLnb7BfcO7D3ad0xOWV4QdC7Z5rkMYaY3pGczlLi6+/e3CxVV/sxqVHOczEupnelu+SQPFs6i8aTCsbM2sWtaCHl753acND3wXQXH4WiQIA5LsKbcS6lFLdbIuKoJIJcSbt9Adbzogd2Z2DUw9MCriqtTu2HdDG8Czuk3EWJKZ2m2k/BYOs743tpuFOAZc5wIGt7mSBwlJwW1atINGIc0kQO4wiQciA4XjLyVzaGOoVGhjw1wNiCLyLAgG4Nyg+ZcMYA8B9EwHqU7ajAyrUYx28wO7pjdIAJgEaECyqUyOtUD2jq6h3Wn1WNeiKBPjafBH0UHX6Iy6EExKID78FIFvNE3T5ICptWI2rECWjJMAyUQfBYx38IJpj0+2qdTF/4/VBTeMiR980yg6TAM8IzQWqQjoJ9IXyvogMN+IhvjHlqgqbRpsnvTA0Fj4EoNhTF1rsf2gDTuUmh7tST3R4CZPyVHH7Qe9l4aD8LBmf8AJzvstMx3f4Wv43QWsXj6tX43E3EAQALTZoT+zFQtxuDPDE0Dn/8AUKm1sAeXlZFha+5Upv1Y5ro47rg4xz7qD1rtrsX8Ni3Oa2KVVxdTMWa7/wAlIzxIJH+w4FcFtLZkOLmTH04g8Lr6EcaGPwzXth9CuA5pFiDnI4PabeIvmvLO1ewamGeGvu107lUDuvjQ8H5y3lIkTAct2dxgFVrXgjQ5aXn912+FwFCm8wJDajSD/cypBdbKxi681xUhxLbOa5WcNtaoNTYC2dgbIPZauwaDqjnAggkDnBFi0zYaeS32y9lBrAGuNpjec8kTb6LxvAduHMdTcSXRYgyJF5uu97PdvaVZzKTQ4vLbNaC8nlxBHE2KDc7a2Sxrd6tVLWAtDXOJkEkQ3K8mIC5LZ2zMdiq9WuBTpUS+oMPvd4uAJY0uY06Z56rv3YT3p36tt0SxmjBxN/i56ZLn9mdqPxDnMwwFGg3e/rOi97vEiGidTnCDn8P7KsNTIfi6rngQCHPLRHAwJPISp2x2LwNel3KDcI4fBXBc2+m9TnvN0JMG67HBupuG/S3sQ6SDVeYBIMEi3HgBZR/00PvV75uc+63ynlmUHz1t7ZFTB13UasGwcx7JLHtIkPYc4PyNlWmy969ofZgYzAubTvXof1KR/MYHfpzwcPm0L5/oukAoHOP7fqsaLKd1SPH9kBOHLrijacs+vFSGxmZRdZoJpnkfULEdJgUoBMkgAFxJgNEkuJgNaIuSSQPNdS3sjSw9I1cbWO+N2aVOIDnZUi6DvviCYIgELS4HtHh8M/3mFoVH1gHhtTE1GkM3hG82nTaBvgazbmirV6lZgfVfvWO6MgBNw1uQn1PFBaxOIptgU2kAXg7oGZgkgS7zKRS2o+e7DZjICYjImJCXTaSANBYeoF0ndgmBYH1jVA7FYhxmZvb1v4LXYrZ4Pw58/utnUI88rko6dHXOTINr+XhCDm8ZQLCCZjjpyS9n4U1ahA0ElXduYwPdutndGZGp18rALY9msGBTNTV5I8ALR4wg02LwrqZ3XCCkB2R66mF2uMwQc2HD9rZj9FzOJ2Y9mhc0eXy0QdH7Lu3R2fV91WM4Wq7v/wDycbCo0cNHDhBzF/oR9GlXpCzKtGoARk5rmm7XA+YIIXyGaQM8V2/s39pFXZ7hQrTUwhN25upSZ3qfEcW9EOo7d9jGYYh9MF1JxiSL03ESAXaggGDyvouFxtL3bJaJc87rW6k55DOF9DOo0No4Wr7uo2pSrNlj2mzXD4T/AIuaYkGDxXhWOoVqVR7ajAK7XGlugmGR/ZMSCIO8dCEHN43De7DRVddxbLeAm5PovXez3a3YmDwrDTIa9rRvtawmpUdqST8QkkrhOwXZM4/EurV5dh6Lh7w/+x4uKTfHMnQIfa/swU8ezcZutqUmFoAgTLmw3gPh9UG+xXbjFbYrHC0KZo4YmahaTvuZluvfk3enIfZdFtui1u5g6AvAdVOjbDdYOGSo9lNiM2VTa+o8PqVWsAYCIfWfdjGnWAM9JKuUMTS2a3EYjFVRUNRx3QI3qrwZcGD+0GGzwBQbDGbYpbKwYe8FxkANmC8k97dHJt1yW0vaccTVbTw9J/uRBqbwG9UuCGwDDWzGt4GkrhNubTrY+sa1UycmsHw02yTusEfyt1szYgw5puJn3lifLI8Lwg9t2HizWa14BpkQZDw7etkQBAyyXjftU7M/hMX7xg/o4nee2Mm1JmqwcBfeA4Hku+2UThqwaZLHgFrwIkREEixgrc9rtjNx+EqUJG+QHUjbu1Gju353B5FB8+Ur+acwQfRIFNzHFr2lr2mHNMy0jMEdaK2B6cEGObOqkNjz/lYD15I+ggbQAnWFizD9FYgQcXRqumrTLY/9Ap0wf9hwjhdbClUDKLYFhHlouexNIteWnMGLX008lt6RmhOcHrxQXiYAIjUjXzjRV3iwMCTkLGeH3VZ9T4AOAd6mfM5eil1XeOZt48/1QXKLjvTprbK1zzVDau0XXY3u/wBzgbkxNoyGSbv+Gtx8xZazaJl9tQPK5QUnc7Lo+yOI3veU+A3wPk6PkVzuINr9clsdh4Ot7xlRo3QCLu7oItMamUHZvuBA64pUWcB5+fXzU1jN8pvH680G9x9Iyv8Aug4vaP8A3qkD8x+glUsTTI3TBC2IeRXcRqTlr0Ee1aGRIy8MroOq9ifamjgsTX/FV/d0XUjEhzml+82+6AbxOi6nthtbAbQxDKmCxlAVS3dq+/FSi1rRlVaajAHOaJG6DcRwXh5dBtZN97zGR0Hog+o9i4HDUaNOhh6lM0WCxFSmS9x+J7odck3lef8At9wgH4Kq1wyqMkEGDIeDZeOhwcMhNtAOXDz81c5EkwNTInzyQHjtq16oZ72s9+58Emzf9eB5qm+u57t57i8xm5xJvwTdQDziUiL9eiDbbDxopVAXDu6nhwXU18fTq04Dhc90jIE38rgLgg6euSgPgkz6GPRB7NsbGVX02Me0PEzTcRdp13SSGm35V3ODq7rQHAtJH5hfrwXz/svGV/dgUqxY0uAdTLyGuJyixgnK0Zr0/sqK4oNcHvqMcBLC8vLHCSS1xvBmC3i1BrPan2aEf9QpD+1uIA1kw2tnp8J8AV542y942i0VcPUoTarTc2M/iaRPlI9F4OQRYi4sfEWPzQOB+aknilTmjY9BZpjK/pKxCx2XK3p/KxAO18LvNFRonu96ALcD9knZNfNh9D6Qq2C2k5jr3HhwyVutUa7vhsOGRHG488yUAMPeLshl4RYZeCym7h6yR/CFoAGY168Uk4iMs+P0QPfV5xzVDEVrl2nV5Q1qpJklLLuaC1s7vVqeve/jxyXWEznGWsWNv4XH7Pf/AFaeXxZnzHBdoJQHRPnf+fslbRcGtJtAnKNJ08lIJgXNzHMTnKobVfLd24m1vmg5wVA6Jlp9PC62zqe80A2trzv5rV1r1BnpbkL/AEC3dAgttn6/fmg9C9i2EweIo1cPicNh6lWkZa59Fhc6lU/yIlxa4EToC1dxhPZ7s7Dvc5mEpEv/APY0VA3/AFD5DfILxLsdtn8FjaNckBofuVeHu6hAcT4Wd/xX04RI4hB85+2+jSZjmNpNDSaYdUgQMwxogDQUzbmuC6N/JdT7W6wqbWxRH5XMZy7rBJ9ZXJ5W+yBpp5frkq7ufkrIOSRiGmZ9eU2QJY36rCAYhYYv4lBvXQX9jYjcqEf3CI55tPy+a9k9meKG5UY4gEukN1vJGQvY/JeI4dhc5sZzbx0K9S9m+0D711x3mNN7TE2F+BKD0DadRlFj6ru6GNcTFoEGQOVl8/4TEF4cSM3OdB0kyfqvTfaptMmn+HpkSe8/WALBh+vmvLKY3YOd5P0+iC60KUDnImlAxr1iGmVCDNo4BoaXg+I+8/ZUWVIAA0NvMJmJxBMtmxub8oiySTCCS+cyestEDBb+ETQsDYH8IAf48UomT1dOcP5SXZ3+6DJIjO1/MFdmyvIkZFoM6XgrjPsOvFdFsqtNFoP5bR4G1/BBtGOBjK2ea1m1a/fa3/Y+WmSs+9gSLT5rQYuoTULuFggh/wAZccstdf4Wxo1AcuWZ9PHVa3e1A4fpbknUHQJE2zFsuXNBcxLZBi4M/vbzK969lvacV9nD3jh7zDTTqDWGj+m4/wCzYvxBXgNF0gECx9L8vsttsXbxwr3k96nVpuZVp/3wHGlJAtFSNRYlBoduYz32Jq1TffrPdOf5zH/5ASw3PrO/3hVjTIDBzA5SrdMROXrb1QA5mRCXUmD87pxEwk1ASMuskFXdtGV/qgI4T0LJm94SMkuJQSx8EEZg5roth9pRQMuaZvBZHlY5arnQOtf2WQg6Pam3RWJ3N+XSS58SeAWtaR114qhQEX4X8lsKRMybwNBYAHMxl8QE8wgJgAHhlOqMO8ErL0Utdbr5IGtP0UrGDqyxBr4Mnz9FJ65IwOvuULePXmgkCEJdbzWbyhgt16FBjzmlO55dapzmcf1KW9sfPPXyQDoM+ittsioQxwJOf8/RakjxW2wFmeJJ9XWQXKxG7fQLV1G6+N/FXa7+6q9ZuQ46oKjR1+ybhakO+3kgI56+qCie919dUFkVdx06Tw14j0RVjvOA8fp+pVarnyyTMI8kk52+9/kgCubsnKdfOE4DjzzSax7zP9vsn1h6IEg5HqepWO15dXRBvn9ufJDXda3XNBr2u1WE+KY/LiOrKCUAFMIkCIPVkIt4o2BBIB6+is0q57zRMP3d7mGnea0j/YA/8VXY286pwEIDdMC2Q8/NQ1/WSY0zZLeIPEH5oHU3W/dYl0ipQLPBA50LH52N/olOvrzk5ZoDp5knnkoBJ458Evc8LeeSaxgA0zAzPBAzI/sgeNf1RB2vnqoFSQgUxskAStqxkAD5dclSwbLzGV8+XVlsKLMyevBAvEfEPUoSoqtk+cC/DNELjz6+iCu5np1dKpi/qrLhr1nolF1z1KAajcjEC37fT5plAwJP5iT9ggcSIMweIkQppAm0gd4C9heIkxx1QAfjZ49WVyocsszeEjF4c06246N5rgHbpDhNiId+axVp4t80AhuvUqnWE+X3Vh7oH1SGi3H0QIcLJREdWlPe0/WR9EpwQDeBP85W9EY+/RUKZtZAYbmntdIg5JAOvXmiDuuvBAwtjQqTp4W/XwWTZTRbJ8uvBBLW9BSpFjMKEFWobmM4+6AjQXROz5R0Son1trwQY0REDyRNd9uPBB1+3JHTZMeI1IQQW/Q8VNIQCePFTbksc+SBxz+6CzgqcN5k3Vt3dGk2480qiYHIJDqpJnTQSgutwghsHlcc81H4Qjh81WbVPPLjZMbiHDX9uSAnYcxcfOVVcyDdXBiSIkT4Hik1TJy9UCnNsNM8vql0s8rDMDXMJsWF+MSEsG8j+baoBaBvsERforYVByHRzVNrv6jfrwic/RXMVUAaYjK/O6CjXdJjz/RY3X7aJbLk3zKZTyvP3QLedPT1SnN6/hNrgJU+CATl+yZHlw4ShGUxkE3dnLOEC8uutFNN+t/BECLh0+KB9Ld80DZTsOMzp9FWZ9vvaFbiGgalAphWJjWngR1dYgrPBEg+Zy58EgH0V3FNkSb2Ko1Mj4IGNfmZv5c801hJjPPjrBSaDQeuRV8CyCs5h1zU0hx4eie5ov4JNNAVWqSABl5qGnr91lZAwoHNTNfv+2qrDVWKTigJvWfiscbow0WQOH1P3QLJsl1HQR4ifojKRiP0QEYFQZ6Z8YPy0R4qrMD19bIao788h91Ay9fugE/YTbysjCGJF+H2KmnkUDKbgCC7IAnjJyA+ar1iHGw3Z8wfLTJFVEhDUaAECpRNrRcC48TPksewQFjW5+CBj6jXDQHh+iBtWAQTKP3YjLq6W6mJNkBMqZAH91epvgTHI/PL0SadIcFdwtMFgkaj6IFtqLFbNFsZLEH/2Q==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4" descr="ischwet001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2619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圖片點擊可在新視窗打開檢視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414838"/>
            <a:ext cx="20081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【名人之夢】綠苔之珠――海倫凱勒無聲無形的夢- 嚴曼麗- 嚴曼麗的博客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412875"/>
            <a:ext cx="29813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http://img.epochtimes.com/i6/5031145231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2613" y="4160838"/>
            <a:ext cx="22320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「德蕾莎修女」的圖片搜尋結果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1714500"/>
            <a:ext cx="28432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086725" cy="833438"/>
          </a:xfrm>
        </p:spPr>
        <p:txBody>
          <a:bodyPr/>
          <a:lstStyle/>
          <a:p>
            <a:r>
              <a:rPr lang="zh-TW" altLang="en-US" sz="4000" smtClean="0">
                <a:latin typeface="+mj-ea"/>
                <a:ea typeface="+mj-ea"/>
              </a:rPr>
              <a:t>你所認知的「典範者」是誰？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 descr="甘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94" y="1801205"/>
            <a:ext cx="2952542" cy="396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6" descr="http://jgospel.net/media/30485/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06" y="1960425"/>
            <a:ext cx="30972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+mj-ea"/>
                <a:ea typeface="+mj-ea"/>
              </a:rPr>
              <a:t>同學心目中的典範人物</a:t>
            </a:r>
          </a:p>
        </p:txBody>
      </p:sp>
      <p:pic>
        <p:nvPicPr>
          <p:cNvPr id="13316" name="Picture 4" descr="http://media1.picsearch.com/is?soIrLwJDdAhz_RlHWeQUcddcnTgUBXLrhqtBn5arJEA&amp;height=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27178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media1.picsearch.com/is?ILtVscw7kHstB7ZVBj5e7DI-ISl-67gsa4PCRtX0XbI&amp;height=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2509838"/>
            <a:ext cx="297338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media1.picsearch.com/is?XGxZ-gtkfBcF_J7mEBzI3kcXuMZcPw8pFz6Fzd5uqQ4&amp;height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54146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1258</Words>
  <Application>Microsoft Office PowerPoint</Application>
  <PresentationFormat>如螢幕大小 (4:3)</PresentationFormat>
  <Paragraphs>146</Paragraphs>
  <Slides>26</Slides>
  <Notes>3</Notes>
  <HiddenSlides>1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Microsoft 多媒體藝廊</vt:lpstr>
      <vt:lpstr>生命典範與立志   </vt:lpstr>
      <vt:lpstr>前言：命運可改變嗎？</vt:lpstr>
      <vt:lpstr>觀念澄清</vt:lpstr>
      <vt:lpstr>前言、為什麼要立志？（高遠目標）</vt:lpstr>
      <vt:lpstr>一、前言 </vt:lpstr>
      <vt:lpstr>Philosophical  Breakthrough</vt:lpstr>
      <vt:lpstr>你所認知的「典範者」是誰？</vt:lpstr>
      <vt:lpstr>你所認知的「典範者」是誰？</vt:lpstr>
      <vt:lpstr>同學心目中的典範人物</vt:lpstr>
      <vt:lpstr>你所認知的「典範者」是誰？</vt:lpstr>
      <vt:lpstr>講題重點【立志四問】 </vt:lpstr>
      <vt:lpstr>一、向生命典範者學習（立志）的好處</vt:lpstr>
      <vt:lpstr>立志的好處舉隅</vt:lpstr>
      <vt:lpstr>二、「立志」與「快樂」或「幸福」的關係</vt:lpstr>
      <vt:lpstr>什麼是真實的快樂？</vt:lpstr>
      <vt:lpstr>三、「偉人」、「有偉人的特質」 （成功要素的特質）</vt:lpstr>
      <vt:lpstr>投影片 17</vt:lpstr>
      <vt:lpstr>「有偉人的特質」與「偉人」之間：    質與量的差別</vt:lpstr>
      <vt:lpstr>我自己是否有偉人的特質？</vt:lpstr>
      <vt:lpstr>歐陽修-賣油翁</vt:lpstr>
      <vt:lpstr>一旦立志了，且堅定了, 會發生 …</vt:lpstr>
      <vt:lpstr>測試看看……</vt:lpstr>
      <vt:lpstr>四、生命典範者遇困境時所展現的特質</vt:lpstr>
      <vt:lpstr>五、結語：人人皆可興起立志</vt:lpstr>
      <vt:lpstr>「立志」相關近似詞語</vt:lpstr>
      <vt:lpstr>我可以糊里糊塗地來， 但絕不可以糊里糊塗地走。   （要改變命運，從有使命感開始）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顏秀芬</cp:lastModifiedBy>
  <cp:revision>11</cp:revision>
  <dcterms:created xsi:type="dcterms:W3CDTF">2016-09-12T16:40:52Z</dcterms:created>
  <dcterms:modified xsi:type="dcterms:W3CDTF">2016-11-04T03:40:19Z</dcterms:modified>
</cp:coreProperties>
</file>