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07" r:id="rId51"/>
    <p:sldId id="315" r:id="rId52"/>
    <p:sldId id="316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095" autoAdjust="0"/>
  </p:normalViewPr>
  <p:slideViewPr>
    <p:cSldViewPr snapToGrid="0">
      <p:cViewPr varScale="1">
        <p:scale>
          <a:sx n="109" d="100"/>
          <a:sy n="109" d="100"/>
        </p:scale>
        <p:origin x="12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F3F6E-6A46-431A-B43C-6AF55855C8F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4ED6FFC-22F8-40EC-8CF1-6C9DA11F79A9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眼根</a:t>
          </a:r>
          <a:endParaRPr lang="zh-TW" altLang="en-US" dirty="0">
            <a:solidFill>
              <a:srgbClr val="FF0000"/>
            </a:solidFill>
          </a:endParaRPr>
        </a:p>
      </dgm:t>
    </dgm:pt>
    <dgm:pt modelId="{B870761A-501B-4B56-BF2A-46DC46B72F06}" type="parTrans" cxnId="{16485768-6860-4A8E-86A1-84801EACE273}">
      <dgm:prSet/>
      <dgm:spPr/>
      <dgm:t>
        <a:bodyPr/>
        <a:lstStyle/>
        <a:p>
          <a:endParaRPr lang="zh-TW" altLang="en-US"/>
        </a:p>
      </dgm:t>
    </dgm:pt>
    <dgm:pt modelId="{701B3F19-1B99-4D07-B97B-73B5EB363B39}" type="sibTrans" cxnId="{16485768-6860-4A8E-86A1-84801EACE273}">
      <dgm:prSet/>
      <dgm:spPr/>
      <dgm:t>
        <a:bodyPr/>
        <a:lstStyle/>
        <a:p>
          <a:endParaRPr lang="zh-TW" altLang="en-US"/>
        </a:p>
      </dgm:t>
    </dgm:pt>
    <dgm:pt modelId="{8D2A3A5D-B56D-4F8A-99D2-AB13D7179105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情境</a:t>
          </a:r>
          <a:endParaRPr lang="zh-TW" altLang="en-US" dirty="0">
            <a:solidFill>
              <a:srgbClr val="0000FF"/>
            </a:solidFill>
          </a:endParaRPr>
        </a:p>
      </dgm:t>
    </dgm:pt>
    <dgm:pt modelId="{7FE046CC-6714-4E7B-A628-874244322FD3}" type="parTrans" cxnId="{D3F9DBC1-5C99-43A2-AD6B-ECCD521369A4}">
      <dgm:prSet/>
      <dgm:spPr/>
      <dgm:t>
        <a:bodyPr/>
        <a:lstStyle/>
        <a:p>
          <a:endParaRPr lang="zh-TW" altLang="en-US"/>
        </a:p>
      </dgm:t>
    </dgm:pt>
    <dgm:pt modelId="{54F1E638-AB95-418E-B2D5-519B929FBDFB}" type="sibTrans" cxnId="{D3F9DBC1-5C99-43A2-AD6B-ECCD521369A4}">
      <dgm:prSet/>
      <dgm:spPr/>
      <dgm:t>
        <a:bodyPr/>
        <a:lstStyle/>
        <a:p>
          <a:endParaRPr lang="zh-TW" altLang="en-US"/>
        </a:p>
      </dgm:t>
    </dgm:pt>
    <dgm:pt modelId="{0FD64476-620F-44FA-88AC-0940A26DDBA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眼識</a:t>
          </a:r>
          <a:endParaRPr lang="en-US" altLang="zh-TW" dirty="0" smtClean="0">
            <a:solidFill>
              <a:schemeClr val="tx1"/>
            </a:solidFill>
          </a:endParaRPr>
        </a:p>
      </dgm:t>
    </dgm:pt>
    <dgm:pt modelId="{89BD84FB-65AB-4E2A-9888-AD7CF0421E17}" type="parTrans" cxnId="{63898CAA-0780-410A-8479-3F0F0372238E}">
      <dgm:prSet/>
      <dgm:spPr/>
      <dgm:t>
        <a:bodyPr/>
        <a:lstStyle/>
        <a:p>
          <a:endParaRPr lang="zh-TW" altLang="en-US"/>
        </a:p>
      </dgm:t>
    </dgm:pt>
    <dgm:pt modelId="{BEF6BECF-8544-4B8C-930C-334191FA67E0}" type="sibTrans" cxnId="{63898CAA-0780-410A-8479-3F0F0372238E}">
      <dgm:prSet/>
      <dgm:spPr/>
      <dgm:t>
        <a:bodyPr/>
        <a:lstStyle/>
        <a:p>
          <a:endParaRPr lang="zh-TW" altLang="en-US"/>
        </a:p>
      </dgm:t>
    </dgm:pt>
    <dgm:pt modelId="{8A1B5F4C-8432-4D56-B6F1-8B12FE80AA03}" type="pres">
      <dgm:prSet presAssocID="{C90F3F6E-6A46-431A-B43C-6AF55855C8FC}" presName="Name0" presStyleCnt="0">
        <dgm:presLayoutVars>
          <dgm:dir/>
          <dgm:animLvl val="lvl"/>
          <dgm:resizeHandles val="exact"/>
        </dgm:presLayoutVars>
      </dgm:prSet>
      <dgm:spPr/>
    </dgm:pt>
    <dgm:pt modelId="{EB387B28-58A8-447C-8743-CFC5D6C8BE44}" type="pres">
      <dgm:prSet presAssocID="{B4ED6FFC-22F8-40EC-8CF1-6C9DA11F79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86D77D-3968-45FE-93F8-3B5C99829031}" type="pres">
      <dgm:prSet presAssocID="{701B3F19-1B99-4D07-B97B-73B5EB363B39}" presName="parTxOnlySpace" presStyleCnt="0"/>
      <dgm:spPr/>
    </dgm:pt>
    <dgm:pt modelId="{3D1EE967-AFA4-4852-A8D9-31C076E488EA}" type="pres">
      <dgm:prSet presAssocID="{8D2A3A5D-B56D-4F8A-99D2-AB13D717910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81767-012D-4FEA-8751-4FA3AB0CE01E}" type="pres">
      <dgm:prSet presAssocID="{54F1E638-AB95-418E-B2D5-519B929FBDFB}" presName="parTxOnlySpace" presStyleCnt="0"/>
      <dgm:spPr/>
    </dgm:pt>
    <dgm:pt modelId="{056C0623-EB0D-42AA-B6CA-AE801598CD75}" type="pres">
      <dgm:prSet presAssocID="{0FD64476-620F-44FA-88AC-0940A26DDBA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F9DBC1-5C99-43A2-AD6B-ECCD521369A4}" srcId="{C90F3F6E-6A46-431A-B43C-6AF55855C8FC}" destId="{8D2A3A5D-B56D-4F8A-99D2-AB13D7179105}" srcOrd="1" destOrd="0" parTransId="{7FE046CC-6714-4E7B-A628-874244322FD3}" sibTransId="{54F1E638-AB95-418E-B2D5-519B929FBDFB}"/>
    <dgm:cxn modelId="{6C12F34A-A627-40D8-B469-157E90260A61}" type="presOf" srcId="{C90F3F6E-6A46-431A-B43C-6AF55855C8FC}" destId="{8A1B5F4C-8432-4D56-B6F1-8B12FE80AA03}" srcOrd="0" destOrd="0" presId="urn:microsoft.com/office/officeart/2005/8/layout/chevron1"/>
    <dgm:cxn modelId="{16485768-6860-4A8E-86A1-84801EACE273}" srcId="{C90F3F6E-6A46-431A-B43C-6AF55855C8FC}" destId="{B4ED6FFC-22F8-40EC-8CF1-6C9DA11F79A9}" srcOrd="0" destOrd="0" parTransId="{B870761A-501B-4B56-BF2A-46DC46B72F06}" sibTransId="{701B3F19-1B99-4D07-B97B-73B5EB363B39}"/>
    <dgm:cxn modelId="{42B1C496-362B-4053-881B-A8CA6230F2D5}" type="presOf" srcId="{0FD64476-620F-44FA-88AC-0940A26DDBA1}" destId="{056C0623-EB0D-42AA-B6CA-AE801598CD75}" srcOrd="0" destOrd="0" presId="urn:microsoft.com/office/officeart/2005/8/layout/chevron1"/>
    <dgm:cxn modelId="{63898CAA-0780-410A-8479-3F0F0372238E}" srcId="{C90F3F6E-6A46-431A-B43C-6AF55855C8FC}" destId="{0FD64476-620F-44FA-88AC-0940A26DDBA1}" srcOrd="2" destOrd="0" parTransId="{89BD84FB-65AB-4E2A-9888-AD7CF0421E17}" sibTransId="{BEF6BECF-8544-4B8C-930C-334191FA67E0}"/>
    <dgm:cxn modelId="{61DBB148-BF43-4BAB-BBFA-985F6DC98831}" type="presOf" srcId="{B4ED6FFC-22F8-40EC-8CF1-6C9DA11F79A9}" destId="{EB387B28-58A8-447C-8743-CFC5D6C8BE44}" srcOrd="0" destOrd="0" presId="urn:microsoft.com/office/officeart/2005/8/layout/chevron1"/>
    <dgm:cxn modelId="{000DC256-E291-4188-9AA3-6CD0D1F57D33}" type="presOf" srcId="{8D2A3A5D-B56D-4F8A-99D2-AB13D7179105}" destId="{3D1EE967-AFA4-4852-A8D9-31C076E488EA}" srcOrd="0" destOrd="0" presId="urn:microsoft.com/office/officeart/2005/8/layout/chevron1"/>
    <dgm:cxn modelId="{474E2BBA-D0ED-44C8-B28B-106B64362DDC}" type="presParOf" srcId="{8A1B5F4C-8432-4D56-B6F1-8B12FE80AA03}" destId="{EB387B28-58A8-447C-8743-CFC5D6C8BE44}" srcOrd="0" destOrd="0" presId="urn:microsoft.com/office/officeart/2005/8/layout/chevron1"/>
    <dgm:cxn modelId="{3D0432DB-3997-48A6-8E5F-68F0171EAD53}" type="presParOf" srcId="{8A1B5F4C-8432-4D56-B6F1-8B12FE80AA03}" destId="{5286D77D-3968-45FE-93F8-3B5C99829031}" srcOrd="1" destOrd="0" presId="urn:microsoft.com/office/officeart/2005/8/layout/chevron1"/>
    <dgm:cxn modelId="{1AF0CE0F-1B8F-4BC3-AEB5-12D2F450DDE0}" type="presParOf" srcId="{8A1B5F4C-8432-4D56-B6F1-8B12FE80AA03}" destId="{3D1EE967-AFA4-4852-A8D9-31C076E488EA}" srcOrd="2" destOrd="0" presId="urn:microsoft.com/office/officeart/2005/8/layout/chevron1"/>
    <dgm:cxn modelId="{E371ADDD-7EBC-4714-A610-E82016C146D7}" type="presParOf" srcId="{8A1B5F4C-8432-4D56-B6F1-8B12FE80AA03}" destId="{15681767-012D-4FEA-8751-4FA3AB0CE01E}" srcOrd="3" destOrd="0" presId="urn:microsoft.com/office/officeart/2005/8/layout/chevron1"/>
    <dgm:cxn modelId="{AF01190D-53A4-4D40-A660-076E28B8959C}" type="presParOf" srcId="{8A1B5F4C-8432-4D56-B6F1-8B12FE80AA03}" destId="{056C0623-EB0D-42AA-B6CA-AE801598CD7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1610D-6711-4021-B9B6-DD285FD1E8B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8BF0BDD-23B7-4A88-BD32-F319A0E68E8E}">
      <dgm:prSet phldrT="[文字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快樂</a:t>
          </a:r>
          <a:endParaRPr lang="zh-TW" altLang="en-US" dirty="0">
            <a:solidFill>
              <a:schemeClr val="tx1"/>
            </a:solidFill>
          </a:endParaRPr>
        </a:p>
      </dgm:t>
    </dgm:pt>
    <dgm:pt modelId="{9812DFA7-785B-4C49-8F9D-8EFDE2651281}" type="parTrans" cxnId="{86812972-AAA3-4297-9A7F-B458D66E94EB}">
      <dgm:prSet/>
      <dgm:spPr/>
      <dgm:t>
        <a:bodyPr/>
        <a:lstStyle/>
        <a:p>
          <a:endParaRPr lang="zh-TW" altLang="en-US"/>
        </a:p>
      </dgm:t>
    </dgm:pt>
    <dgm:pt modelId="{623C8104-42C6-43C1-9FBB-0894650DC417}" type="sibTrans" cxnId="{86812972-AAA3-4297-9A7F-B458D66E94EB}">
      <dgm:prSet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endParaRPr lang="zh-TW" altLang="en-US"/>
        </a:p>
      </dgm:t>
    </dgm:pt>
    <dgm:pt modelId="{8F03F376-CDB0-4AC6-86D2-7F9541773B9F}">
      <dgm:prSet phldrT="[文字]"/>
      <dgm:spPr>
        <a:gradFill rotWithShape="0">
          <a:gsLst>
            <a:gs pos="0">
              <a:srgbClr val="A603AB"/>
            </a:gs>
            <a:gs pos="12000">
              <a:srgbClr val="0819FB"/>
            </a:gs>
            <a:gs pos="23000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有意義</a:t>
          </a:r>
          <a:endParaRPr lang="zh-TW" altLang="en-US" dirty="0">
            <a:solidFill>
              <a:schemeClr val="tx1"/>
            </a:solidFill>
          </a:endParaRPr>
        </a:p>
      </dgm:t>
    </dgm:pt>
    <dgm:pt modelId="{2C93613D-42CC-4C3D-A621-56172EA2FA68}" type="parTrans" cxnId="{B41C8B38-8B44-4578-B207-594670D61A63}">
      <dgm:prSet/>
      <dgm:spPr/>
      <dgm:t>
        <a:bodyPr/>
        <a:lstStyle/>
        <a:p>
          <a:endParaRPr lang="zh-TW" altLang="en-US"/>
        </a:p>
      </dgm:t>
    </dgm:pt>
    <dgm:pt modelId="{C40D851F-DA68-4A26-9A66-09E33EB7C8E9}" type="sibTrans" cxnId="{B41C8B38-8B44-4578-B207-594670D61A63}">
      <dgm:prSet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endParaRPr lang="zh-TW" altLang="en-US"/>
        </a:p>
      </dgm:t>
    </dgm:pt>
    <dgm:pt modelId="{EEAE73D5-15E1-4BDB-8DF9-93C41397693B}">
      <dgm:prSet phldrT="[文字]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幸福</a:t>
          </a:r>
          <a:endParaRPr lang="zh-TW" altLang="en-US" dirty="0">
            <a:solidFill>
              <a:schemeClr val="tx1"/>
            </a:solidFill>
          </a:endParaRPr>
        </a:p>
      </dgm:t>
    </dgm:pt>
    <dgm:pt modelId="{5AC16AD8-0D5F-4229-B236-E44574D5D23E}" type="parTrans" cxnId="{B1A16314-6E0A-491A-A3E7-BA6E4C883AF1}">
      <dgm:prSet/>
      <dgm:spPr/>
      <dgm:t>
        <a:bodyPr/>
        <a:lstStyle/>
        <a:p>
          <a:endParaRPr lang="zh-TW" altLang="en-US"/>
        </a:p>
      </dgm:t>
    </dgm:pt>
    <dgm:pt modelId="{FF041FF8-E2EC-4765-9605-C1E00D26D3BC}" type="sibTrans" cxnId="{B1A16314-6E0A-491A-A3E7-BA6E4C883AF1}">
      <dgm:prSet/>
      <dgm:spPr/>
      <dgm:t>
        <a:bodyPr/>
        <a:lstStyle/>
        <a:p>
          <a:endParaRPr lang="zh-TW" altLang="en-US"/>
        </a:p>
      </dgm:t>
    </dgm:pt>
    <dgm:pt modelId="{909EB0E6-06D3-4572-8E2F-63D069FD896E}" type="pres">
      <dgm:prSet presAssocID="{9DA1610D-6711-4021-B9B6-DD285FD1E8BE}" presName="linearFlow" presStyleCnt="0">
        <dgm:presLayoutVars>
          <dgm:dir/>
          <dgm:resizeHandles val="exact"/>
        </dgm:presLayoutVars>
      </dgm:prSet>
      <dgm:spPr/>
    </dgm:pt>
    <dgm:pt modelId="{63134DE0-5626-4252-A52C-24B7E3938C49}" type="pres">
      <dgm:prSet presAssocID="{28BF0BDD-23B7-4A88-BD32-F319A0E68E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E9BB1E-B0F8-4BBD-AC38-A32F6157F828}" type="pres">
      <dgm:prSet presAssocID="{623C8104-42C6-43C1-9FBB-0894650DC417}" presName="spacerL" presStyleCnt="0"/>
      <dgm:spPr/>
    </dgm:pt>
    <dgm:pt modelId="{34854835-FC28-4F41-8DB0-8BB8248D8D57}" type="pres">
      <dgm:prSet presAssocID="{623C8104-42C6-43C1-9FBB-0894650DC417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1C0FAADA-0FF5-4638-9F0F-EEBE60F14ADC}" type="pres">
      <dgm:prSet presAssocID="{623C8104-42C6-43C1-9FBB-0894650DC417}" presName="spacerR" presStyleCnt="0"/>
      <dgm:spPr/>
    </dgm:pt>
    <dgm:pt modelId="{07CFBC3B-18BB-4973-A99F-88579DD2354C}" type="pres">
      <dgm:prSet presAssocID="{8F03F376-CDB0-4AC6-86D2-7F9541773B9F}" presName="node" presStyleLbl="node1" presStyleIdx="1" presStyleCnt="3" custLinFactNeighborX="28395" custLinFactNeighborY="-29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1B731D-AFBE-427E-AF1A-2CCA43248B05}" type="pres">
      <dgm:prSet presAssocID="{C40D851F-DA68-4A26-9A66-09E33EB7C8E9}" presName="spacerL" presStyleCnt="0"/>
      <dgm:spPr/>
    </dgm:pt>
    <dgm:pt modelId="{A1600B1D-7943-4024-9B9E-797C9CE606CE}" type="pres">
      <dgm:prSet presAssocID="{C40D851F-DA68-4A26-9A66-09E33EB7C8E9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38FA4AA1-73B1-43B4-BF5D-E0D14E5C837B}" type="pres">
      <dgm:prSet presAssocID="{C40D851F-DA68-4A26-9A66-09E33EB7C8E9}" presName="spacerR" presStyleCnt="0"/>
      <dgm:spPr/>
    </dgm:pt>
    <dgm:pt modelId="{E22DFE35-6446-405B-83AF-8A631DBF8B38}" type="pres">
      <dgm:prSet presAssocID="{EEAE73D5-15E1-4BDB-8DF9-93C4139769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9BDF15-6339-4BB0-857A-4DA42D493B19}" type="presOf" srcId="{C40D851F-DA68-4A26-9A66-09E33EB7C8E9}" destId="{A1600B1D-7943-4024-9B9E-797C9CE606CE}" srcOrd="0" destOrd="0" presId="urn:microsoft.com/office/officeart/2005/8/layout/equation1"/>
    <dgm:cxn modelId="{B41C8B38-8B44-4578-B207-594670D61A63}" srcId="{9DA1610D-6711-4021-B9B6-DD285FD1E8BE}" destId="{8F03F376-CDB0-4AC6-86D2-7F9541773B9F}" srcOrd="1" destOrd="0" parTransId="{2C93613D-42CC-4C3D-A621-56172EA2FA68}" sibTransId="{C40D851F-DA68-4A26-9A66-09E33EB7C8E9}"/>
    <dgm:cxn modelId="{0DAE6FBD-00B0-43CF-B107-6E02FB79ADA2}" type="presOf" srcId="{623C8104-42C6-43C1-9FBB-0894650DC417}" destId="{34854835-FC28-4F41-8DB0-8BB8248D8D57}" srcOrd="0" destOrd="0" presId="urn:microsoft.com/office/officeart/2005/8/layout/equation1"/>
    <dgm:cxn modelId="{518D2081-04E8-4312-ACD7-563C61AEC8E6}" type="presOf" srcId="{8F03F376-CDB0-4AC6-86D2-7F9541773B9F}" destId="{07CFBC3B-18BB-4973-A99F-88579DD2354C}" srcOrd="0" destOrd="0" presId="urn:microsoft.com/office/officeart/2005/8/layout/equation1"/>
    <dgm:cxn modelId="{B1A16314-6E0A-491A-A3E7-BA6E4C883AF1}" srcId="{9DA1610D-6711-4021-B9B6-DD285FD1E8BE}" destId="{EEAE73D5-15E1-4BDB-8DF9-93C41397693B}" srcOrd="2" destOrd="0" parTransId="{5AC16AD8-0D5F-4229-B236-E44574D5D23E}" sibTransId="{FF041FF8-E2EC-4765-9605-C1E00D26D3BC}"/>
    <dgm:cxn modelId="{86812972-AAA3-4297-9A7F-B458D66E94EB}" srcId="{9DA1610D-6711-4021-B9B6-DD285FD1E8BE}" destId="{28BF0BDD-23B7-4A88-BD32-F319A0E68E8E}" srcOrd="0" destOrd="0" parTransId="{9812DFA7-785B-4C49-8F9D-8EFDE2651281}" sibTransId="{623C8104-42C6-43C1-9FBB-0894650DC417}"/>
    <dgm:cxn modelId="{87648BD5-47D0-4B16-9F5E-13A2EF7614B1}" type="presOf" srcId="{EEAE73D5-15E1-4BDB-8DF9-93C41397693B}" destId="{E22DFE35-6446-405B-83AF-8A631DBF8B38}" srcOrd="0" destOrd="0" presId="urn:microsoft.com/office/officeart/2005/8/layout/equation1"/>
    <dgm:cxn modelId="{2EF6E04F-EA33-4F7F-84CC-E1CE2B5D9852}" type="presOf" srcId="{28BF0BDD-23B7-4A88-BD32-F319A0E68E8E}" destId="{63134DE0-5626-4252-A52C-24B7E3938C49}" srcOrd="0" destOrd="0" presId="urn:microsoft.com/office/officeart/2005/8/layout/equation1"/>
    <dgm:cxn modelId="{7F2A1345-9200-454B-808F-7BF366AA66B4}" type="presOf" srcId="{9DA1610D-6711-4021-B9B6-DD285FD1E8BE}" destId="{909EB0E6-06D3-4572-8E2F-63D069FD896E}" srcOrd="0" destOrd="0" presId="urn:microsoft.com/office/officeart/2005/8/layout/equation1"/>
    <dgm:cxn modelId="{2E8F27E3-6337-440B-B55F-CFC74D521207}" type="presParOf" srcId="{909EB0E6-06D3-4572-8E2F-63D069FD896E}" destId="{63134DE0-5626-4252-A52C-24B7E3938C49}" srcOrd="0" destOrd="0" presId="urn:microsoft.com/office/officeart/2005/8/layout/equation1"/>
    <dgm:cxn modelId="{4F0BF143-B07D-4C72-B2BC-22DCC997B7D1}" type="presParOf" srcId="{909EB0E6-06D3-4572-8E2F-63D069FD896E}" destId="{04E9BB1E-B0F8-4BBD-AC38-A32F6157F828}" srcOrd="1" destOrd="0" presId="urn:microsoft.com/office/officeart/2005/8/layout/equation1"/>
    <dgm:cxn modelId="{DFAD9BD5-DC6E-408E-940A-EFAA8CFAB77C}" type="presParOf" srcId="{909EB0E6-06D3-4572-8E2F-63D069FD896E}" destId="{34854835-FC28-4F41-8DB0-8BB8248D8D57}" srcOrd="2" destOrd="0" presId="urn:microsoft.com/office/officeart/2005/8/layout/equation1"/>
    <dgm:cxn modelId="{E98F9355-9F31-4449-B79C-C2B2643C7666}" type="presParOf" srcId="{909EB0E6-06D3-4572-8E2F-63D069FD896E}" destId="{1C0FAADA-0FF5-4638-9F0F-EEBE60F14ADC}" srcOrd="3" destOrd="0" presId="urn:microsoft.com/office/officeart/2005/8/layout/equation1"/>
    <dgm:cxn modelId="{FFA181E7-6B33-4CA5-97CD-ABDFB51062A8}" type="presParOf" srcId="{909EB0E6-06D3-4572-8E2F-63D069FD896E}" destId="{07CFBC3B-18BB-4973-A99F-88579DD2354C}" srcOrd="4" destOrd="0" presId="urn:microsoft.com/office/officeart/2005/8/layout/equation1"/>
    <dgm:cxn modelId="{BCF0CEB9-B396-4811-B068-DD0425879094}" type="presParOf" srcId="{909EB0E6-06D3-4572-8E2F-63D069FD896E}" destId="{781B731D-AFBE-427E-AF1A-2CCA43248B05}" srcOrd="5" destOrd="0" presId="urn:microsoft.com/office/officeart/2005/8/layout/equation1"/>
    <dgm:cxn modelId="{8173ABF1-17AD-48DF-A810-04F341DAD5DA}" type="presParOf" srcId="{909EB0E6-06D3-4572-8E2F-63D069FD896E}" destId="{A1600B1D-7943-4024-9B9E-797C9CE606CE}" srcOrd="6" destOrd="0" presId="urn:microsoft.com/office/officeart/2005/8/layout/equation1"/>
    <dgm:cxn modelId="{8B9DBB5C-0E76-45AD-BE89-9EC01E2A03BF}" type="presParOf" srcId="{909EB0E6-06D3-4572-8E2F-63D069FD896E}" destId="{38FA4AA1-73B1-43B4-BF5D-E0D14E5C837B}" srcOrd="7" destOrd="0" presId="urn:microsoft.com/office/officeart/2005/8/layout/equation1"/>
    <dgm:cxn modelId="{07202148-3D9D-4AC5-A721-50B288DE81A4}" type="presParOf" srcId="{909EB0E6-06D3-4572-8E2F-63D069FD896E}" destId="{E22DFE35-6446-405B-83AF-8A631DBF8B38}" srcOrd="8" destOrd="0" presId="urn:microsoft.com/office/officeart/2005/8/layout/equation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8AA60F-4D29-45C3-879C-D0F25BF453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AD79C3E-AA3B-45C0-BF6D-9AE99C5A66C1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質</a:t>
          </a:r>
          <a:r>
            <a:rPr lang="en-US" altLang="zh-TW" dirty="0" smtClean="0">
              <a:solidFill>
                <a:schemeClr val="tx1"/>
              </a:solidFill>
            </a:rPr>
            <a:t>:</a:t>
          </a:r>
          <a:r>
            <a:rPr lang="zh-TW" altLang="en-US" dirty="0" smtClean="0">
              <a:solidFill>
                <a:schemeClr val="tx1"/>
              </a:solidFill>
            </a:rPr>
            <a:t>正向影響他人</a:t>
          </a:r>
          <a:endParaRPr lang="zh-TW" altLang="en-US" dirty="0">
            <a:solidFill>
              <a:schemeClr val="tx1"/>
            </a:solidFill>
          </a:endParaRPr>
        </a:p>
      </dgm:t>
    </dgm:pt>
    <dgm:pt modelId="{73C33E1D-57B4-434D-A944-ECAF4A1420DC}" type="parTrans" cxnId="{F4C9B9B4-75C3-4274-A98B-ECBDAF83EAC3}">
      <dgm:prSet/>
      <dgm:spPr/>
      <dgm:t>
        <a:bodyPr/>
        <a:lstStyle/>
        <a:p>
          <a:endParaRPr lang="zh-TW" altLang="en-US"/>
        </a:p>
      </dgm:t>
    </dgm:pt>
    <dgm:pt modelId="{EB901A73-F325-48EF-A29A-6E21FCB0787D}" type="sibTrans" cxnId="{F4C9B9B4-75C3-4274-A98B-ECBDAF83EAC3}">
      <dgm:prSet/>
      <dgm:spPr/>
      <dgm:t>
        <a:bodyPr/>
        <a:lstStyle/>
        <a:p>
          <a:endParaRPr lang="zh-TW" altLang="en-US"/>
        </a:p>
      </dgm:t>
    </dgm:pt>
    <dgm:pt modelId="{356330E4-0368-4AE6-A85A-2C34FA552B1E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量</a:t>
          </a:r>
          <a:r>
            <a:rPr lang="en-US" altLang="zh-TW" dirty="0" smtClean="0">
              <a:solidFill>
                <a:schemeClr val="tx1"/>
              </a:solidFill>
            </a:rPr>
            <a:t>:</a:t>
          </a:r>
          <a:r>
            <a:rPr lang="zh-TW" altLang="en-US" dirty="0" smtClean="0">
              <a:solidFill>
                <a:schemeClr val="tx1"/>
              </a:solidFill>
            </a:rPr>
            <a:t>影響多少人</a:t>
          </a:r>
          <a:r>
            <a:rPr lang="en-US" altLang="zh-TW" dirty="0" smtClean="0">
              <a:solidFill>
                <a:schemeClr val="tx1"/>
              </a:solidFill>
            </a:rPr>
            <a:t>?</a:t>
          </a:r>
          <a:endParaRPr lang="zh-TW" altLang="en-US" dirty="0">
            <a:solidFill>
              <a:schemeClr val="tx1"/>
            </a:solidFill>
          </a:endParaRPr>
        </a:p>
      </dgm:t>
    </dgm:pt>
    <dgm:pt modelId="{EDE04D46-F709-467C-B92A-88FAE95BBD50}" type="parTrans" cxnId="{F9E7777C-0318-4282-A76C-1868D3633E0A}">
      <dgm:prSet/>
      <dgm:spPr/>
      <dgm:t>
        <a:bodyPr/>
        <a:lstStyle/>
        <a:p>
          <a:endParaRPr lang="zh-TW" altLang="en-US"/>
        </a:p>
      </dgm:t>
    </dgm:pt>
    <dgm:pt modelId="{109EB1BD-24A4-476E-AD61-3A7AEC0280A5}" type="sibTrans" cxnId="{F9E7777C-0318-4282-A76C-1868D3633E0A}">
      <dgm:prSet/>
      <dgm:spPr/>
      <dgm:t>
        <a:bodyPr/>
        <a:lstStyle/>
        <a:p>
          <a:endParaRPr lang="zh-TW" altLang="en-US"/>
        </a:p>
      </dgm:t>
    </dgm:pt>
    <dgm:pt modelId="{3CA9C165-788F-4DC1-8874-298AD7F68C8A}" type="pres">
      <dgm:prSet presAssocID="{A88AA60F-4D29-45C3-879C-D0F25BF453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9EFE4F8-4E3C-45FF-BE7E-92782B61CAB0}" type="pres">
      <dgm:prSet presAssocID="{DAD79C3E-AA3B-45C0-BF6D-9AE99C5A66C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7CD7BD-9097-4117-90C0-41D5E3A7CF3B}" type="pres">
      <dgm:prSet presAssocID="{EB901A73-F325-48EF-A29A-6E21FCB0787D}" presName="spacer" presStyleCnt="0"/>
      <dgm:spPr/>
    </dgm:pt>
    <dgm:pt modelId="{85E1E571-60B8-43EE-9335-00DAE9B4386F}" type="pres">
      <dgm:prSet presAssocID="{356330E4-0368-4AE6-A85A-2C34FA552B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334849-519D-4B1D-AEE3-FEBF4589CC8B}" type="presOf" srcId="{DAD79C3E-AA3B-45C0-BF6D-9AE99C5A66C1}" destId="{99EFE4F8-4E3C-45FF-BE7E-92782B61CAB0}" srcOrd="0" destOrd="0" presId="urn:microsoft.com/office/officeart/2005/8/layout/vList2"/>
    <dgm:cxn modelId="{F9E7777C-0318-4282-A76C-1868D3633E0A}" srcId="{A88AA60F-4D29-45C3-879C-D0F25BF4530C}" destId="{356330E4-0368-4AE6-A85A-2C34FA552B1E}" srcOrd="1" destOrd="0" parTransId="{EDE04D46-F709-467C-B92A-88FAE95BBD50}" sibTransId="{109EB1BD-24A4-476E-AD61-3A7AEC0280A5}"/>
    <dgm:cxn modelId="{2BB5668E-E954-4393-9358-7C1809F063A5}" type="presOf" srcId="{A88AA60F-4D29-45C3-879C-D0F25BF4530C}" destId="{3CA9C165-788F-4DC1-8874-298AD7F68C8A}" srcOrd="0" destOrd="0" presId="urn:microsoft.com/office/officeart/2005/8/layout/vList2"/>
    <dgm:cxn modelId="{F3F3ED99-038E-44C6-9260-22DF3C683788}" type="presOf" srcId="{356330E4-0368-4AE6-A85A-2C34FA552B1E}" destId="{85E1E571-60B8-43EE-9335-00DAE9B4386F}" srcOrd="0" destOrd="0" presId="urn:microsoft.com/office/officeart/2005/8/layout/vList2"/>
    <dgm:cxn modelId="{F4C9B9B4-75C3-4274-A98B-ECBDAF83EAC3}" srcId="{A88AA60F-4D29-45C3-879C-D0F25BF4530C}" destId="{DAD79C3E-AA3B-45C0-BF6D-9AE99C5A66C1}" srcOrd="0" destOrd="0" parTransId="{73C33E1D-57B4-434D-A944-ECAF4A1420DC}" sibTransId="{EB901A73-F325-48EF-A29A-6E21FCB0787D}"/>
    <dgm:cxn modelId="{29F3B657-AF76-4459-876C-59601A01DC10}" type="presParOf" srcId="{3CA9C165-788F-4DC1-8874-298AD7F68C8A}" destId="{99EFE4F8-4E3C-45FF-BE7E-92782B61CAB0}" srcOrd="0" destOrd="0" presId="urn:microsoft.com/office/officeart/2005/8/layout/vList2"/>
    <dgm:cxn modelId="{DB733474-75C2-4258-A862-E0434132D884}" type="presParOf" srcId="{3CA9C165-788F-4DC1-8874-298AD7F68C8A}" destId="{5C7CD7BD-9097-4117-90C0-41D5E3A7CF3B}" srcOrd="1" destOrd="0" presId="urn:microsoft.com/office/officeart/2005/8/layout/vList2"/>
    <dgm:cxn modelId="{BB2EC8B0-0D00-450C-8361-7440735124B0}" type="presParOf" srcId="{3CA9C165-788F-4DC1-8874-298AD7F68C8A}" destId="{85E1E571-60B8-43EE-9335-00DAE9B438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0B0C0-35D0-46C6-A9FC-7C6E384859C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2D5D2B4-208B-42A8-8ABE-922FBC1A375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大腦</a:t>
          </a:r>
          <a:r>
            <a:rPr lang="zh-TW" altLang="en-US" dirty="0" smtClean="0">
              <a:solidFill>
                <a:srgbClr val="FF0000"/>
              </a:solidFill>
            </a:rPr>
            <a:t>產生觀念</a:t>
          </a:r>
          <a:endParaRPr lang="zh-TW" altLang="en-US" dirty="0">
            <a:solidFill>
              <a:srgbClr val="FF0000"/>
            </a:solidFill>
          </a:endParaRPr>
        </a:p>
      </dgm:t>
    </dgm:pt>
    <dgm:pt modelId="{9EAE9518-0485-49EA-A7C7-5D9593B49B76}" type="parTrans" cxnId="{E59F1B1F-0C68-4192-B20D-8A5E20C4ABEF}">
      <dgm:prSet/>
      <dgm:spPr/>
      <dgm:t>
        <a:bodyPr/>
        <a:lstStyle/>
        <a:p>
          <a:endParaRPr lang="zh-TW" altLang="en-US"/>
        </a:p>
      </dgm:t>
    </dgm:pt>
    <dgm:pt modelId="{8B66B36A-EDFB-4ED2-93E0-99F05A0B59D6}" type="sibTrans" cxnId="{E59F1B1F-0C68-4192-B20D-8A5E20C4ABEF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A69DD0E2-9579-42C8-9266-653D757F0ADF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觀念</a:t>
          </a:r>
          <a:r>
            <a:rPr lang="zh-TW" altLang="en-US" dirty="0" smtClean="0">
              <a:solidFill>
                <a:srgbClr val="FF0000"/>
              </a:solidFill>
            </a:rPr>
            <a:t>引導行為</a:t>
          </a:r>
          <a:endParaRPr lang="zh-TW" altLang="en-US" dirty="0">
            <a:solidFill>
              <a:srgbClr val="FF0000"/>
            </a:solidFill>
          </a:endParaRPr>
        </a:p>
      </dgm:t>
    </dgm:pt>
    <dgm:pt modelId="{337295FD-9B95-49F8-B4A5-F1666B10D636}" type="parTrans" cxnId="{36344E5F-D1F8-4DAF-A1AC-F3E1CBEBB0D6}">
      <dgm:prSet/>
      <dgm:spPr/>
      <dgm:t>
        <a:bodyPr/>
        <a:lstStyle/>
        <a:p>
          <a:endParaRPr lang="zh-TW" altLang="en-US"/>
        </a:p>
      </dgm:t>
    </dgm:pt>
    <dgm:pt modelId="{E5F8B120-204D-43D1-ACCB-3AA09F1F70F2}" type="sibTrans" cxnId="{36344E5F-D1F8-4DAF-A1AC-F3E1CBEBB0D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A6475E73-88F3-4E65-9C28-9E147411F98E}">
      <dgm:prSet phldrT="[文字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zh-TW" altLang="en-US" sz="3800" dirty="0" smtClean="0">
              <a:solidFill>
                <a:srgbClr val="0000FF"/>
              </a:solidFill>
            </a:rPr>
            <a:t>行為</a:t>
          </a:r>
          <a:r>
            <a:rPr lang="zh-TW" altLang="en-US" sz="3800" dirty="0" smtClean="0">
              <a:solidFill>
                <a:srgbClr val="FF0000"/>
              </a:solidFill>
            </a:rPr>
            <a:t>產生感受</a:t>
          </a:r>
          <a:r>
            <a:rPr lang="en-US" altLang="zh-TW" sz="1800" dirty="0" smtClean="0">
              <a:solidFill>
                <a:srgbClr val="0000FF"/>
              </a:solidFill>
            </a:rPr>
            <a:t>(</a:t>
          </a:r>
          <a:r>
            <a:rPr lang="zh-TW" altLang="en-US" sz="1800" dirty="0" smtClean="0">
              <a:solidFill>
                <a:srgbClr val="0000FF"/>
              </a:solidFill>
            </a:rPr>
            <a:t>關鍵</a:t>
          </a:r>
          <a:r>
            <a:rPr lang="en-US" altLang="zh-TW" sz="1800" dirty="0" smtClean="0">
              <a:solidFill>
                <a:srgbClr val="0000FF"/>
              </a:solidFill>
            </a:rPr>
            <a:t>)</a:t>
          </a:r>
          <a:endParaRPr lang="zh-TW" altLang="en-US" sz="1800" dirty="0">
            <a:solidFill>
              <a:srgbClr val="0000FF"/>
            </a:solidFill>
          </a:endParaRPr>
        </a:p>
      </dgm:t>
    </dgm:pt>
    <dgm:pt modelId="{0CCD25E0-6103-43A6-97D5-9AB0A11AFAF2}" type="parTrans" cxnId="{2BB0B701-F979-4C45-B3C4-9395EF639336}">
      <dgm:prSet/>
      <dgm:spPr/>
      <dgm:t>
        <a:bodyPr/>
        <a:lstStyle/>
        <a:p>
          <a:endParaRPr lang="zh-TW" altLang="en-US"/>
        </a:p>
      </dgm:t>
    </dgm:pt>
    <dgm:pt modelId="{72096538-B4B3-4F9C-8871-2CA9C18AC55A}" type="sibTrans" cxnId="{2BB0B701-F979-4C45-B3C4-9395EF639336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670AB9D6-68C3-45CA-ADC4-B11B5F13D4C7}">
      <dgm:prSet phldrT="[文字]"/>
      <dgm:spPr/>
      <dgm:t>
        <a:bodyPr/>
        <a:lstStyle/>
        <a:p>
          <a:r>
            <a:rPr lang="zh-TW" altLang="en-US" dirty="0" smtClean="0">
              <a:solidFill>
                <a:srgbClr val="0000FF"/>
              </a:solidFill>
            </a:rPr>
            <a:t>感受</a:t>
          </a:r>
          <a:r>
            <a:rPr lang="zh-TW" altLang="en-US" dirty="0" smtClean="0">
              <a:solidFill>
                <a:srgbClr val="FF0000"/>
              </a:solidFill>
            </a:rPr>
            <a:t>改變大腦</a:t>
          </a:r>
          <a:endParaRPr lang="zh-TW" altLang="en-US" dirty="0">
            <a:solidFill>
              <a:srgbClr val="FF0000"/>
            </a:solidFill>
          </a:endParaRPr>
        </a:p>
      </dgm:t>
    </dgm:pt>
    <dgm:pt modelId="{C83E506F-93C1-44B6-8D0D-8B441E6A26B1}" type="parTrans" cxnId="{A8041DA6-166E-4852-8B69-AE4FF872FC0A}">
      <dgm:prSet/>
      <dgm:spPr/>
      <dgm:t>
        <a:bodyPr/>
        <a:lstStyle/>
        <a:p>
          <a:endParaRPr lang="zh-TW" altLang="en-US"/>
        </a:p>
      </dgm:t>
    </dgm:pt>
    <dgm:pt modelId="{FBD62A7B-74CD-4728-AE79-CBBC243FBE17}" type="sibTrans" cxnId="{A8041DA6-166E-4852-8B69-AE4FF872FC0A}">
      <dgm:prSet/>
      <dgm:spPr>
        <a:ln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1A87A93D-A072-48D5-BF73-B9D2F08E777F}" type="pres">
      <dgm:prSet presAssocID="{16E0B0C0-35D0-46C6-A9FC-7C6E384859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EF98B7-8BA4-4AD5-B0A7-35FE06618CB1}" type="pres">
      <dgm:prSet presAssocID="{72D5D2B4-208B-42A8-8ABE-922FBC1A375C}" presName="node" presStyleLbl="node1" presStyleIdx="0" presStyleCnt="4" custScaleX="177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8E693-EB5F-495C-BAF5-AE29C17BEA0A}" type="pres">
      <dgm:prSet presAssocID="{8B66B36A-EDFB-4ED2-93E0-99F05A0B59D6}" presName="sibTrans" presStyleLbl="sibTrans2D1" presStyleIdx="0" presStyleCnt="4" custScaleX="214001" custLinFactNeighborX="-16757" custLinFactNeighborY="-6921"/>
      <dgm:spPr/>
      <dgm:t>
        <a:bodyPr/>
        <a:lstStyle/>
        <a:p>
          <a:endParaRPr lang="zh-TW" altLang="en-US"/>
        </a:p>
      </dgm:t>
    </dgm:pt>
    <dgm:pt modelId="{F1ED8001-B449-4520-8A89-230CC27EEE8E}" type="pres">
      <dgm:prSet presAssocID="{8B66B36A-EDFB-4ED2-93E0-99F05A0B59D6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BB0800C-6B0D-4F32-BFEF-C1B462EAED2E}" type="pres">
      <dgm:prSet presAssocID="{A69DD0E2-9579-42C8-9266-653D757F0ADF}" presName="node" presStyleLbl="node1" presStyleIdx="1" presStyleCnt="4" custScaleX="1841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3A6151-968D-430D-A86D-C6DB00671FB6}" type="pres">
      <dgm:prSet presAssocID="{E5F8B120-204D-43D1-ACCB-3AA09F1F70F2}" presName="sibTrans" presStyleLbl="sibTrans2D1" presStyleIdx="1" presStyleCnt="4" custScaleX="186422"/>
      <dgm:spPr/>
      <dgm:t>
        <a:bodyPr/>
        <a:lstStyle/>
        <a:p>
          <a:endParaRPr lang="zh-TW" altLang="en-US"/>
        </a:p>
      </dgm:t>
    </dgm:pt>
    <dgm:pt modelId="{70B3C38B-868E-49A2-81C9-66B5B488239B}" type="pres">
      <dgm:prSet presAssocID="{E5F8B120-204D-43D1-ACCB-3AA09F1F70F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7144EFB0-D7B4-42E4-AB91-C1CE327FDE33}" type="pres">
      <dgm:prSet presAssocID="{A6475E73-88F3-4E65-9C28-9E147411F98E}" presName="node" presStyleLbl="node1" presStyleIdx="2" presStyleCnt="4" custScaleX="1855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675065-FC28-4C7E-B8A6-CCAF031EC225}" type="pres">
      <dgm:prSet presAssocID="{72096538-B4B3-4F9C-8871-2CA9C18AC55A}" presName="sibTrans" presStyleLbl="sibTrans2D1" presStyleIdx="2" presStyleCnt="4" custScaleX="179423"/>
      <dgm:spPr/>
      <dgm:t>
        <a:bodyPr/>
        <a:lstStyle/>
        <a:p>
          <a:endParaRPr lang="zh-TW" altLang="en-US"/>
        </a:p>
      </dgm:t>
    </dgm:pt>
    <dgm:pt modelId="{DAC92A34-1808-4365-85E6-991F3F01178C}" type="pres">
      <dgm:prSet presAssocID="{72096538-B4B3-4F9C-8871-2CA9C18AC55A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56B7FAE-774F-4A47-98CD-A14DE466B4F9}" type="pres">
      <dgm:prSet presAssocID="{670AB9D6-68C3-45CA-ADC4-B11B5F13D4C7}" presName="node" presStyleLbl="node1" presStyleIdx="3" presStyleCnt="4" custScaleX="1627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3BBE37-52B4-4AC2-860F-394B97CB9018}" type="pres">
      <dgm:prSet presAssocID="{FBD62A7B-74CD-4728-AE79-CBBC243FBE17}" presName="sibTrans" presStyleLbl="sibTrans2D1" presStyleIdx="3" presStyleCnt="4" custScaleX="225277"/>
      <dgm:spPr/>
      <dgm:t>
        <a:bodyPr/>
        <a:lstStyle/>
        <a:p>
          <a:endParaRPr lang="zh-TW" altLang="en-US"/>
        </a:p>
      </dgm:t>
    </dgm:pt>
    <dgm:pt modelId="{654B89DD-FC20-4CAA-AAF6-17EEB6F257B2}" type="pres">
      <dgm:prSet presAssocID="{FBD62A7B-74CD-4728-AE79-CBBC243FBE1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0A9C66DC-D531-4A4E-B54B-D6B59EAA3001}" type="presOf" srcId="{FBD62A7B-74CD-4728-AE79-CBBC243FBE17}" destId="{654B89DD-FC20-4CAA-AAF6-17EEB6F257B2}" srcOrd="1" destOrd="0" presId="urn:microsoft.com/office/officeart/2005/8/layout/cycle2"/>
    <dgm:cxn modelId="{9799A4ED-9BD6-4CA4-B24E-2B52AC6754FE}" type="presOf" srcId="{A69DD0E2-9579-42C8-9266-653D757F0ADF}" destId="{BBB0800C-6B0D-4F32-BFEF-C1B462EAED2E}" srcOrd="0" destOrd="0" presId="urn:microsoft.com/office/officeart/2005/8/layout/cycle2"/>
    <dgm:cxn modelId="{100AAF0F-332F-4CA3-84B5-8C7BBF1842D9}" type="presOf" srcId="{8B66B36A-EDFB-4ED2-93E0-99F05A0B59D6}" destId="{F1ED8001-B449-4520-8A89-230CC27EEE8E}" srcOrd="1" destOrd="0" presId="urn:microsoft.com/office/officeart/2005/8/layout/cycle2"/>
    <dgm:cxn modelId="{C1984C6F-EC43-4CD4-BB90-16BC56C5CDAB}" type="presOf" srcId="{E5F8B120-204D-43D1-ACCB-3AA09F1F70F2}" destId="{70B3C38B-868E-49A2-81C9-66B5B488239B}" srcOrd="1" destOrd="0" presId="urn:microsoft.com/office/officeart/2005/8/layout/cycle2"/>
    <dgm:cxn modelId="{E86B69EA-2A79-4CD5-882B-AA4530D35D5D}" type="presOf" srcId="{72096538-B4B3-4F9C-8871-2CA9C18AC55A}" destId="{DAC92A34-1808-4365-85E6-991F3F01178C}" srcOrd="1" destOrd="0" presId="urn:microsoft.com/office/officeart/2005/8/layout/cycle2"/>
    <dgm:cxn modelId="{CEDFFD1E-297C-42E0-A28A-8A9290B96D00}" type="presOf" srcId="{72096538-B4B3-4F9C-8871-2CA9C18AC55A}" destId="{1B675065-FC28-4C7E-B8A6-CCAF031EC225}" srcOrd="0" destOrd="0" presId="urn:microsoft.com/office/officeart/2005/8/layout/cycle2"/>
    <dgm:cxn modelId="{36344E5F-D1F8-4DAF-A1AC-F3E1CBEBB0D6}" srcId="{16E0B0C0-35D0-46C6-A9FC-7C6E384859C4}" destId="{A69DD0E2-9579-42C8-9266-653D757F0ADF}" srcOrd="1" destOrd="0" parTransId="{337295FD-9B95-49F8-B4A5-F1666B10D636}" sibTransId="{E5F8B120-204D-43D1-ACCB-3AA09F1F70F2}"/>
    <dgm:cxn modelId="{5C084500-95F7-4F9C-AC46-8C8033B74347}" type="presOf" srcId="{A6475E73-88F3-4E65-9C28-9E147411F98E}" destId="{7144EFB0-D7B4-42E4-AB91-C1CE327FDE33}" srcOrd="0" destOrd="0" presId="urn:microsoft.com/office/officeart/2005/8/layout/cycle2"/>
    <dgm:cxn modelId="{36CF935C-39AB-4F78-843E-19121C318AE1}" type="presOf" srcId="{E5F8B120-204D-43D1-ACCB-3AA09F1F70F2}" destId="{F53A6151-968D-430D-A86D-C6DB00671FB6}" srcOrd="0" destOrd="0" presId="urn:microsoft.com/office/officeart/2005/8/layout/cycle2"/>
    <dgm:cxn modelId="{A8041DA6-166E-4852-8B69-AE4FF872FC0A}" srcId="{16E0B0C0-35D0-46C6-A9FC-7C6E384859C4}" destId="{670AB9D6-68C3-45CA-ADC4-B11B5F13D4C7}" srcOrd="3" destOrd="0" parTransId="{C83E506F-93C1-44B6-8D0D-8B441E6A26B1}" sibTransId="{FBD62A7B-74CD-4728-AE79-CBBC243FBE17}"/>
    <dgm:cxn modelId="{E59F1B1F-0C68-4192-B20D-8A5E20C4ABEF}" srcId="{16E0B0C0-35D0-46C6-A9FC-7C6E384859C4}" destId="{72D5D2B4-208B-42A8-8ABE-922FBC1A375C}" srcOrd="0" destOrd="0" parTransId="{9EAE9518-0485-49EA-A7C7-5D9593B49B76}" sibTransId="{8B66B36A-EDFB-4ED2-93E0-99F05A0B59D6}"/>
    <dgm:cxn modelId="{8F435DBE-F13F-46E2-BCA6-E894F125BE91}" type="presOf" srcId="{72D5D2B4-208B-42A8-8ABE-922FBC1A375C}" destId="{0DEF98B7-8BA4-4AD5-B0A7-35FE06618CB1}" srcOrd="0" destOrd="0" presId="urn:microsoft.com/office/officeart/2005/8/layout/cycle2"/>
    <dgm:cxn modelId="{A7132955-3030-4021-996D-347711082792}" type="presOf" srcId="{FBD62A7B-74CD-4728-AE79-CBBC243FBE17}" destId="{383BBE37-52B4-4AC2-860F-394B97CB9018}" srcOrd="0" destOrd="0" presId="urn:microsoft.com/office/officeart/2005/8/layout/cycle2"/>
    <dgm:cxn modelId="{561DDEEA-AA87-4CD7-AC1C-0583D62FB3DD}" type="presOf" srcId="{8B66B36A-EDFB-4ED2-93E0-99F05A0B59D6}" destId="{EC28E693-EB5F-495C-BAF5-AE29C17BEA0A}" srcOrd="0" destOrd="0" presId="urn:microsoft.com/office/officeart/2005/8/layout/cycle2"/>
    <dgm:cxn modelId="{C949E3D6-4EFD-49F0-BFB4-94AA18A11B2A}" type="presOf" srcId="{670AB9D6-68C3-45CA-ADC4-B11B5F13D4C7}" destId="{856B7FAE-774F-4A47-98CD-A14DE466B4F9}" srcOrd="0" destOrd="0" presId="urn:microsoft.com/office/officeart/2005/8/layout/cycle2"/>
    <dgm:cxn modelId="{2BB0B701-F979-4C45-B3C4-9395EF639336}" srcId="{16E0B0C0-35D0-46C6-A9FC-7C6E384859C4}" destId="{A6475E73-88F3-4E65-9C28-9E147411F98E}" srcOrd="2" destOrd="0" parTransId="{0CCD25E0-6103-43A6-97D5-9AB0A11AFAF2}" sibTransId="{72096538-B4B3-4F9C-8871-2CA9C18AC55A}"/>
    <dgm:cxn modelId="{D1CAB5EC-CD7F-4A5B-9552-158C4FAA4C82}" type="presOf" srcId="{16E0B0C0-35D0-46C6-A9FC-7C6E384859C4}" destId="{1A87A93D-A072-48D5-BF73-B9D2F08E777F}" srcOrd="0" destOrd="0" presId="urn:microsoft.com/office/officeart/2005/8/layout/cycle2"/>
    <dgm:cxn modelId="{9FC2C460-541A-4A0F-AACC-859714419E8B}" type="presParOf" srcId="{1A87A93D-A072-48D5-BF73-B9D2F08E777F}" destId="{0DEF98B7-8BA4-4AD5-B0A7-35FE06618CB1}" srcOrd="0" destOrd="0" presId="urn:microsoft.com/office/officeart/2005/8/layout/cycle2"/>
    <dgm:cxn modelId="{BB596FE3-2E28-4062-83BB-E770B593F3CE}" type="presParOf" srcId="{1A87A93D-A072-48D5-BF73-B9D2F08E777F}" destId="{EC28E693-EB5F-495C-BAF5-AE29C17BEA0A}" srcOrd="1" destOrd="0" presId="urn:microsoft.com/office/officeart/2005/8/layout/cycle2"/>
    <dgm:cxn modelId="{9EA313B6-3004-4AEB-8682-22785CC0999C}" type="presParOf" srcId="{EC28E693-EB5F-495C-BAF5-AE29C17BEA0A}" destId="{F1ED8001-B449-4520-8A89-230CC27EEE8E}" srcOrd="0" destOrd="0" presId="urn:microsoft.com/office/officeart/2005/8/layout/cycle2"/>
    <dgm:cxn modelId="{58BBB4A8-52A3-43BF-B5E8-CA0F357930D7}" type="presParOf" srcId="{1A87A93D-A072-48D5-BF73-B9D2F08E777F}" destId="{BBB0800C-6B0D-4F32-BFEF-C1B462EAED2E}" srcOrd="2" destOrd="0" presId="urn:microsoft.com/office/officeart/2005/8/layout/cycle2"/>
    <dgm:cxn modelId="{AE3F4E7D-DEEB-46D7-8F78-FCECE1C36C58}" type="presParOf" srcId="{1A87A93D-A072-48D5-BF73-B9D2F08E777F}" destId="{F53A6151-968D-430D-A86D-C6DB00671FB6}" srcOrd="3" destOrd="0" presId="urn:microsoft.com/office/officeart/2005/8/layout/cycle2"/>
    <dgm:cxn modelId="{EF059000-4D1C-47EA-ADC0-7D161C82EBB9}" type="presParOf" srcId="{F53A6151-968D-430D-A86D-C6DB00671FB6}" destId="{70B3C38B-868E-49A2-81C9-66B5B488239B}" srcOrd="0" destOrd="0" presId="urn:microsoft.com/office/officeart/2005/8/layout/cycle2"/>
    <dgm:cxn modelId="{B4B2E5F0-CFBA-4716-9D6E-841E5C933E8D}" type="presParOf" srcId="{1A87A93D-A072-48D5-BF73-B9D2F08E777F}" destId="{7144EFB0-D7B4-42E4-AB91-C1CE327FDE33}" srcOrd="4" destOrd="0" presId="urn:microsoft.com/office/officeart/2005/8/layout/cycle2"/>
    <dgm:cxn modelId="{F7646355-EF12-41AA-80DB-2C0BA32A2BA7}" type="presParOf" srcId="{1A87A93D-A072-48D5-BF73-B9D2F08E777F}" destId="{1B675065-FC28-4C7E-B8A6-CCAF031EC225}" srcOrd="5" destOrd="0" presId="urn:microsoft.com/office/officeart/2005/8/layout/cycle2"/>
    <dgm:cxn modelId="{0BA01A80-978D-4A61-9F62-1FB402E905FF}" type="presParOf" srcId="{1B675065-FC28-4C7E-B8A6-CCAF031EC225}" destId="{DAC92A34-1808-4365-85E6-991F3F01178C}" srcOrd="0" destOrd="0" presId="urn:microsoft.com/office/officeart/2005/8/layout/cycle2"/>
    <dgm:cxn modelId="{BA9D354E-EBC2-41B5-AA6F-6CFC1E1A6B8E}" type="presParOf" srcId="{1A87A93D-A072-48D5-BF73-B9D2F08E777F}" destId="{856B7FAE-774F-4A47-98CD-A14DE466B4F9}" srcOrd="6" destOrd="0" presId="urn:microsoft.com/office/officeart/2005/8/layout/cycle2"/>
    <dgm:cxn modelId="{EDC98E8A-1AA6-4FBE-8AC7-A5E21D54B031}" type="presParOf" srcId="{1A87A93D-A072-48D5-BF73-B9D2F08E777F}" destId="{383BBE37-52B4-4AC2-860F-394B97CB9018}" srcOrd="7" destOrd="0" presId="urn:microsoft.com/office/officeart/2005/8/layout/cycle2"/>
    <dgm:cxn modelId="{BA9B3D48-33B4-4B99-B7C5-6409FA139256}" type="presParOf" srcId="{383BBE37-52B4-4AC2-860F-394B97CB9018}" destId="{654B89DD-FC20-4CAA-AAF6-17EEB6F257B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87B28-58A8-447C-8743-CFC5D6C8BE44}">
      <dsp:nvSpPr>
        <dsp:cNvPr id="0" name=""/>
        <dsp:cNvSpPr/>
      </dsp:nvSpPr>
      <dsp:spPr>
        <a:xfrm>
          <a:off x="2341" y="2165717"/>
          <a:ext cx="2852930" cy="114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kern="1200" dirty="0" smtClean="0">
              <a:solidFill>
                <a:srgbClr val="FF0000"/>
              </a:solidFill>
            </a:rPr>
            <a:t>眼根</a:t>
          </a:r>
          <a:endParaRPr lang="zh-TW" altLang="en-US" sz="5500" kern="1200" dirty="0">
            <a:solidFill>
              <a:srgbClr val="FF0000"/>
            </a:solidFill>
          </a:endParaRPr>
        </a:p>
      </dsp:txBody>
      <dsp:txXfrm>
        <a:off x="572927" y="2165717"/>
        <a:ext cx="1711758" cy="1141172"/>
      </dsp:txXfrm>
    </dsp:sp>
    <dsp:sp modelId="{3D1EE967-AFA4-4852-A8D9-31C076E488EA}">
      <dsp:nvSpPr>
        <dsp:cNvPr id="0" name=""/>
        <dsp:cNvSpPr/>
      </dsp:nvSpPr>
      <dsp:spPr>
        <a:xfrm>
          <a:off x="2569978" y="2165717"/>
          <a:ext cx="2852930" cy="114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kern="1200" dirty="0" smtClean="0">
              <a:solidFill>
                <a:srgbClr val="0000FF"/>
              </a:solidFill>
            </a:rPr>
            <a:t>情境</a:t>
          </a:r>
          <a:endParaRPr lang="zh-TW" altLang="en-US" sz="5500" kern="1200" dirty="0">
            <a:solidFill>
              <a:srgbClr val="0000FF"/>
            </a:solidFill>
          </a:endParaRPr>
        </a:p>
      </dsp:txBody>
      <dsp:txXfrm>
        <a:off x="3140564" y="2165717"/>
        <a:ext cx="1711758" cy="1141172"/>
      </dsp:txXfrm>
    </dsp:sp>
    <dsp:sp modelId="{056C0623-EB0D-42AA-B6CA-AE801598CD75}">
      <dsp:nvSpPr>
        <dsp:cNvPr id="0" name=""/>
        <dsp:cNvSpPr/>
      </dsp:nvSpPr>
      <dsp:spPr>
        <a:xfrm>
          <a:off x="5137616" y="2165717"/>
          <a:ext cx="2852930" cy="114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500" kern="1200" dirty="0" smtClean="0">
              <a:solidFill>
                <a:schemeClr val="tx1"/>
              </a:solidFill>
            </a:rPr>
            <a:t>眼識</a:t>
          </a:r>
          <a:endParaRPr lang="en-US" altLang="zh-TW" sz="5500" kern="1200" dirty="0" smtClean="0">
            <a:solidFill>
              <a:schemeClr val="tx1"/>
            </a:solidFill>
          </a:endParaRPr>
        </a:p>
      </dsp:txBody>
      <dsp:txXfrm>
        <a:off x="5708202" y="2165717"/>
        <a:ext cx="1711758" cy="1141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34DE0-5626-4252-A52C-24B7E3938C49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solidFill>
                <a:schemeClr val="tx1"/>
              </a:solidFill>
            </a:rPr>
            <a:t>快樂</a:t>
          </a:r>
          <a:endParaRPr lang="zh-TW" altLang="en-US" sz="2900" kern="1200" dirty="0">
            <a:solidFill>
              <a:schemeClr val="tx1"/>
            </a:solidFill>
          </a:endParaRPr>
        </a:p>
      </dsp:txBody>
      <dsp:txXfrm>
        <a:off x="200017" y="1551591"/>
        <a:ext cx="960816" cy="960816"/>
      </dsp:txXfrm>
    </dsp:sp>
    <dsp:sp modelId="{34854835-FC28-4F41-8DB0-8BB8248D8D57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574623" y="1939318"/>
        <a:ext cx="579178" cy="185362"/>
      </dsp:txXfrm>
    </dsp:sp>
    <dsp:sp modelId="{07CFBC3B-18BB-4973-A99F-88579DD2354C}">
      <dsp:nvSpPr>
        <dsp:cNvPr id="0" name=""/>
        <dsp:cNvSpPr/>
      </dsp:nvSpPr>
      <dsp:spPr>
        <a:xfrm>
          <a:off x="2399929" y="1311917"/>
          <a:ext cx="1358800" cy="1358800"/>
        </a:xfrm>
        <a:prstGeom prst="ellipse">
          <a:avLst/>
        </a:prstGeom>
        <a:gradFill rotWithShape="0">
          <a:gsLst>
            <a:gs pos="0">
              <a:srgbClr val="A603AB"/>
            </a:gs>
            <a:gs pos="12000">
              <a:srgbClr val="0819FB"/>
            </a:gs>
            <a:gs pos="23000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solidFill>
                <a:schemeClr val="tx1"/>
              </a:solidFill>
            </a:rPr>
            <a:t>有意義</a:t>
          </a:r>
          <a:endParaRPr lang="zh-TW" altLang="en-US" sz="2900" kern="1200" dirty="0">
            <a:solidFill>
              <a:schemeClr val="tx1"/>
            </a:solidFill>
          </a:endParaRPr>
        </a:p>
      </dsp:txBody>
      <dsp:txXfrm>
        <a:off x="2598921" y="1510909"/>
        <a:ext cx="960816" cy="960816"/>
      </dsp:txXfrm>
    </dsp:sp>
    <dsp:sp modelId="{A1600B1D-7943-4024-9B9E-797C9CE606CE}">
      <dsp:nvSpPr>
        <dsp:cNvPr id="0" name=""/>
        <dsp:cNvSpPr/>
      </dsp:nvSpPr>
      <dsp:spPr>
        <a:xfrm>
          <a:off x="3837735" y="1637947"/>
          <a:ext cx="788104" cy="788104"/>
        </a:xfrm>
        <a:prstGeom prst="mathEqual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3942198" y="1800296"/>
        <a:ext cx="579178" cy="463406"/>
      </dsp:txXfrm>
    </dsp:sp>
    <dsp:sp modelId="{E22DFE35-6446-405B-83AF-8A631DBF8B38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solidFill>
                <a:schemeClr val="tx1"/>
              </a:solidFill>
            </a:rPr>
            <a:t>幸福</a:t>
          </a:r>
          <a:endParaRPr lang="zh-TW" altLang="en-US" sz="2900" kern="1200" dirty="0">
            <a:solidFill>
              <a:schemeClr val="tx1"/>
            </a:solidFill>
          </a:endParaRPr>
        </a:p>
      </dsp:txBody>
      <dsp:txXfrm>
        <a:off x="4935166" y="1551591"/>
        <a:ext cx="960816" cy="960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FE4F8-4E3C-45FF-BE7E-92782B61CAB0}">
      <dsp:nvSpPr>
        <dsp:cNvPr id="0" name=""/>
        <dsp:cNvSpPr/>
      </dsp:nvSpPr>
      <dsp:spPr>
        <a:xfrm>
          <a:off x="0" y="238459"/>
          <a:ext cx="3168351" cy="77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</a:rPr>
            <a:t>質</a:t>
          </a:r>
          <a:r>
            <a:rPr lang="en-US" altLang="zh-TW" sz="3000" kern="1200" dirty="0" smtClean="0">
              <a:solidFill>
                <a:schemeClr val="tx1"/>
              </a:solidFill>
            </a:rPr>
            <a:t>:</a:t>
          </a:r>
          <a:r>
            <a:rPr lang="zh-TW" altLang="en-US" sz="3000" kern="1200" dirty="0" smtClean="0">
              <a:solidFill>
                <a:schemeClr val="tx1"/>
              </a:solidFill>
            </a:rPr>
            <a:t>正向影響他人</a:t>
          </a:r>
          <a:endParaRPr lang="zh-TW" altLang="en-US" sz="3000" kern="1200" dirty="0">
            <a:solidFill>
              <a:schemeClr val="tx1"/>
            </a:solidFill>
          </a:endParaRPr>
        </a:p>
      </dsp:txBody>
      <dsp:txXfrm>
        <a:off x="37990" y="276449"/>
        <a:ext cx="3092371" cy="702252"/>
      </dsp:txXfrm>
    </dsp:sp>
    <dsp:sp modelId="{85E1E571-60B8-43EE-9335-00DAE9B4386F}">
      <dsp:nvSpPr>
        <dsp:cNvPr id="0" name=""/>
        <dsp:cNvSpPr/>
      </dsp:nvSpPr>
      <dsp:spPr>
        <a:xfrm>
          <a:off x="0" y="1103092"/>
          <a:ext cx="3168351" cy="778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tx1"/>
              </a:solidFill>
            </a:rPr>
            <a:t>量</a:t>
          </a:r>
          <a:r>
            <a:rPr lang="en-US" altLang="zh-TW" sz="3000" kern="1200" dirty="0" smtClean="0">
              <a:solidFill>
                <a:schemeClr val="tx1"/>
              </a:solidFill>
            </a:rPr>
            <a:t>:</a:t>
          </a:r>
          <a:r>
            <a:rPr lang="zh-TW" altLang="en-US" sz="3000" kern="1200" dirty="0" smtClean="0">
              <a:solidFill>
                <a:schemeClr val="tx1"/>
              </a:solidFill>
            </a:rPr>
            <a:t>影響多少人</a:t>
          </a:r>
          <a:r>
            <a:rPr lang="en-US" altLang="zh-TW" sz="3000" kern="1200" dirty="0" smtClean="0">
              <a:solidFill>
                <a:schemeClr val="tx1"/>
              </a:solidFill>
            </a:rPr>
            <a:t>?</a:t>
          </a:r>
          <a:endParaRPr lang="zh-TW" altLang="en-US" sz="3000" kern="1200" dirty="0">
            <a:solidFill>
              <a:schemeClr val="tx1"/>
            </a:solidFill>
          </a:endParaRPr>
        </a:p>
      </dsp:txBody>
      <dsp:txXfrm>
        <a:off x="37990" y="1141082"/>
        <a:ext cx="3092371" cy="702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98B7-8BA4-4AD5-B0A7-35FE06618CB1}">
      <dsp:nvSpPr>
        <dsp:cNvPr id="0" name=""/>
        <dsp:cNvSpPr/>
      </dsp:nvSpPr>
      <dsp:spPr>
        <a:xfrm>
          <a:off x="2902817" y="1416"/>
          <a:ext cx="3166929" cy="1780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rgbClr val="0000FF"/>
              </a:solidFill>
            </a:rPr>
            <a:t>大腦</a:t>
          </a:r>
          <a:r>
            <a:rPr lang="zh-TW" altLang="en-US" sz="3800" kern="1200" dirty="0" smtClean="0">
              <a:solidFill>
                <a:srgbClr val="FF0000"/>
              </a:solidFill>
            </a:rPr>
            <a:t>產生觀念</a:t>
          </a:r>
          <a:endParaRPr lang="zh-TW" altLang="en-US" sz="3800" kern="1200" dirty="0">
            <a:solidFill>
              <a:srgbClr val="FF0000"/>
            </a:solidFill>
          </a:endParaRPr>
        </a:p>
      </dsp:txBody>
      <dsp:txXfrm>
        <a:off x="3366603" y="262191"/>
        <a:ext cx="2239357" cy="1259134"/>
      </dsp:txXfrm>
    </dsp:sp>
    <dsp:sp modelId="{EC28E693-EB5F-495C-BAF5-AE29C17BEA0A}">
      <dsp:nvSpPr>
        <dsp:cNvPr id="0" name=""/>
        <dsp:cNvSpPr/>
      </dsp:nvSpPr>
      <dsp:spPr>
        <a:xfrm rot="2700000">
          <a:off x="5115705" y="1486449"/>
          <a:ext cx="531471" cy="600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5139055" y="1550274"/>
        <a:ext cx="372030" cy="360589"/>
      </dsp:txXfrm>
    </dsp:sp>
    <dsp:sp modelId="{BBB0800C-6B0D-4F32-BFEF-C1B462EAED2E}">
      <dsp:nvSpPr>
        <dsp:cNvPr id="0" name=""/>
        <dsp:cNvSpPr/>
      </dsp:nvSpPr>
      <dsp:spPr>
        <a:xfrm>
          <a:off x="4736323" y="1891281"/>
          <a:ext cx="3279647" cy="1780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rgbClr val="0000FF"/>
              </a:solidFill>
            </a:rPr>
            <a:t>觀念</a:t>
          </a:r>
          <a:r>
            <a:rPr lang="zh-TW" altLang="en-US" sz="3800" kern="1200" dirty="0" smtClean="0">
              <a:solidFill>
                <a:srgbClr val="FF0000"/>
              </a:solidFill>
            </a:rPr>
            <a:t>引導行為</a:t>
          </a:r>
          <a:endParaRPr lang="zh-TW" altLang="en-US" sz="3800" kern="1200" dirty="0">
            <a:solidFill>
              <a:srgbClr val="FF0000"/>
            </a:solidFill>
          </a:endParaRPr>
        </a:p>
      </dsp:txBody>
      <dsp:txXfrm>
        <a:off x="5216616" y="2152056"/>
        <a:ext cx="2319061" cy="1259134"/>
      </dsp:txXfrm>
    </dsp:sp>
    <dsp:sp modelId="{F53A6151-968D-430D-A86D-C6DB00671FB6}">
      <dsp:nvSpPr>
        <dsp:cNvPr id="0" name=""/>
        <dsp:cNvSpPr/>
      </dsp:nvSpPr>
      <dsp:spPr>
        <a:xfrm rot="8100000">
          <a:off x="5210664" y="3420531"/>
          <a:ext cx="452169" cy="600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5326449" y="3492767"/>
        <a:ext cx="316518" cy="360589"/>
      </dsp:txXfrm>
    </dsp:sp>
    <dsp:sp modelId="{7144EFB0-D7B4-42E4-AB91-C1CE327FDE33}">
      <dsp:nvSpPr>
        <dsp:cNvPr id="0" name=""/>
        <dsp:cNvSpPr/>
      </dsp:nvSpPr>
      <dsp:spPr>
        <a:xfrm>
          <a:off x="2833815" y="3781146"/>
          <a:ext cx="3304932" cy="1780684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rgbClr val="0000FF"/>
              </a:solidFill>
            </a:rPr>
            <a:t>行為</a:t>
          </a:r>
          <a:r>
            <a:rPr lang="zh-TW" altLang="en-US" sz="3800" kern="1200" dirty="0" smtClean="0">
              <a:solidFill>
                <a:srgbClr val="FF0000"/>
              </a:solidFill>
            </a:rPr>
            <a:t>產生感受</a:t>
          </a:r>
          <a:r>
            <a:rPr lang="en-US" altLang="zh-TW" sz="1800" kern="1200" dirty="0" smtClean="0">
              <a:solidFill>
                <a:srgbClr val="0000FF"/>
              </a:solidFill>
            </a:rPr>
            <a:t>(</a:t>
          </a:r>
          <a:r>
            <a:rPr lang="zh-TW" altLang="en-US" sz="1800" kern="1200" dirty="0" smtClean="0">
              <a:solidFill>
                <a:srgbClr val="0000FF"/>
              </a:solidFill>
            </a:rPr>
            <a:t>關鍵</a:t>
          </a:r>
          <a:r>
            <a:rPr lang="en-US" altLang="zh-TW" sz="1800" kern="1200" dirty="0" smtClean="0">
              <a:solidFill>
                <a:srgbClr val="0000FF"/>
              </a:solidFill>
            </a:rPr>
            <a:t>)</a:t>
          </a:r>
          <a:endParaRPr lang="zh-TW" altLang="en-US" sz="1800" kern="1200" dirty="0">
            <a:solidFill>
              <a:srgbClr val="0000FF"/>
            </a:solidFill>
          </a:endParaRPr>
        </a:p>
      </dsp:txBody>
      <dsp:txXfrm>
        <a:off x="3317811" y="4041921"/>
        <a:ext cx="2336940" cy="1259134"/>
      </dsp:txXfrm>
    </dsp:sp>
    <dsp:sp modelId="{1B675065-FC28-4C7E-B8A6-CCAF031EC225}">
      <dsp:nvSpPr>
        <dsp:cNvPr id="0" name=""/>
        <dsp:cNvSpPr/>
      </dsp:nvSpPr>
      <dsp:spPr>
        <a:xfrm rot="13500000">
          <a:off x="3300379" y="3418696"/>
          <a:ext cx="467200" cy="600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420013" y="3588446"/>
        <a:ext cx="327040" cy="360589"/>
      </dsp:txXfrm>
    </dsp:sp>
    <dsp:sp modelId="{856B7FAE-774F-4A47-98CD-A14DE466B4F9}">
      <dsp:nvSpPr>
        <dsp:cNvPr id="0" name=""/>
        <dsp:cNvSpPr/>
      </dsp:nvSpPr>
      <dsp:spPr>
        <a:xfrm>
          <a:off x="1146949" y="1891281"/>
          <a:ext cx="2898936" cy="1780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rgbClr val="0000FF"/>
              </a:solidFill>
            </a:rPr>
            <a:t>感受</a:t>
          </a:r>
          <a:r>
            <a:rPr lang="zh-TW" altLang="en-US" sz="3800" kern="1200" dirty="0" smtClean="0">
              <a:solidFill>
                <a:srgbClr val="FF0000"/>
              </a:solidFill>
            </a:rPr>
            <a:t>改變大腦</a:t>
          </a:r>
          <a:endParaRPr lang="zh-TW" altLang="en-US" sz="3800" kern="1200" dirty="0">
            <a:solidFill>
              <a:srgbClr val="FF0000"/>
            </a:solidFill>
          </a:endParaRPr>
        </a:p>
      </dsp:txBody>
      <dsp:txXfrm>
        <a:off x="1571488" y="2152056"/>
        <a:ext cx="2049858" cy="1259134"/>
      </dsp:txXfrm>
    </dsp:sp>
    <dsp:sp modelId="{383BBE37-52B4-4AC2-860F-394B97CB9018}">
      <dsp:nvSpPr>
        <dsp:cNvPr id="0" name=""/>
        <dsp:cNvSpPr/>
      </dsp:nvSpPr>
      <dsp:spPr>
        <a:xfrm rot="18900000">
          <a:off x="3227478" y="1550240"/>
          <a:ext cx="599662" cy="6009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253824" y="1734040"/>
        <a:ext cx="419763" cy="360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DE11-748F-4D14-8C9D-FCE196540986}" type="datetimeFigureOut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2C682-2227-4BF6-AA64-5B67C79D3A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1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9B8E550-CEBA-4670-BAC7-6DB5BF8AA04B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0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一個人怕辣，不敢吃辣，有次跟朋友一起吃麻辣火鍋，看大家猛吃辣椒還很開心，他就跟著練習吃辣椒，他吃一條辣椒，大家就大聲歡呼，他也有成就感，於是愛上吃辣椒，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隔半年，朋友聚餐，他說現在不敢吃辣椒了，吃辣椒就胃痛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隔半年，朋友聚餐，看到他又猛吃辣椒，他說胃病好了，下周要參加吃辣椒比賽，比賽冠軍獎金十萬元</a:t>
            </a:r>
            <a:endParaRPr lang="en-US" altLang="zh-TW" smtClean="0">
              <a:ea typeface="新細明體" charset="-120"/>
            </a:endParaRPr>
          </a:p>
          <a:p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林義傑 超級馬拉松選手 他為什麼跑超級馬拉松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北極、撒哈拉沙漠 ，戈壁沙漠</a:t>
            </a:r>
            <a:r>
              <a:rPr lang="en-US" altLang="zh-TW" smtClean="0">
                <a:ea typeface="新細明體" charset="-120"/>
              </a:rPr>
              <a:t>)</a:t>
            </a:r>
            <a:r>
              <a:rPr lang="zh-TW" altLang="en-US" smtClean="0">
                <a:ea typeface="新細明體" charset="-120"/>
              </a:rPr>
              <a:t> 成就感而來的快樂，你為什麼不敢，因為會累死人。</a:t>
            </a: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8D56867-45BA-4740-8B43-0027AEB4B606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6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鄉下人數樓與被城市人說要花錢</a:t>
            </a:r>
          </a:p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49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FBCF71FD-41FC-45CA-90BC-A7C0298421D4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2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60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6E23168-9744-467B-A165-6709D92ECACD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5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印度</a:t>
            </a:r>
            <a:r>
              <a:rPr lang="en-US" altLang="zh-TW" smtClean="0">
                <a:ea typeface="新細明體" charset="-120"/>
              </a:rPr>
              <a:t>Wipro</a:t>
            </a:r>
            <a:r>
              <a:rPr lang="zh-TW" altLang="en-US" smtClean="0">
                <a:ea typeface="新細明體" charset="-120"/>
              </a:rPr>
              <a:t>公司執行長有一次在參觀印度大象訓練營，他發現幾十隻大象，隻隻栓在一支支小小的木樁上，小小木樁的固著力和大象孔武有力的意象，實在不成比例，每一隻大象何以完全沒有掙脫的意思，乖乖地「定」在樁邊？好奇的</a:t>
            </a:r>
            <a:r>
              <a:rPr lang="en-US" altLang="zh-TW" smtClean="0">
                <a:ea typeface="新細明體" charset="-120"/>
              </a:rPr>
              <a:t>Paul</a:t>
            </a:r>
            <a:r>
              <a:rPr lang="zh-TW" altLang="en-US" smtClean="0">
                <a:ea typeface="新細明體" charset="-120"/>
              </a:rPr>
              <a:t>請教了馴獸師。原來這群大象，從很小的時候就開始栓在小木樁上，那個時候，他們並不都是乖乖就範，可是，那時的幼象經驗不足，氣力又小，根本不足以拔起木樁，如此日復一日，無力拔樁，等到小象長成大象，氣力雖然足以拔起木樁，可是，早年拔樁持續失敗的經驗，早就定著了他的「思維」和「習慣」，根本「忘了」或「放棄了」拔樁的念頭和動作。這就成了今天我們看到的小小木樁拴住巨無霸的有趣現象</a:t>
            </a:r>
          </a:p>
        </p:txBody>
      </p:sp>
      <p:sp>
        <p:nvSpPr>
          <p:cNvPr id="870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5D6D006-EDAC-4A1E-97E4-3B7FCA8E52F4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4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印度</a:t>
            </a:r>
            <a:r>
              <a:rPr lang="en-US" altLang="zh-TW" smtClean="0">
                <a:ea typeface="新細明體" charset="-120"/>
              </a:rPr>
              <a:t>Wipro</a:t>
            </a:r>
            <a:r>
              <a:rPr lang="zh-TW" altLang="en-US" smtClean="0">
                <a:ea typeface="新細明體" charset="-120"/>
              </a:rPr>
              <a:t>公司執行長有一次在參觀印度大象訓練營，他發現幾十隻大象，隻隻栓在一支支小小的木樁上，小小木樁的固著力和大象孔武有力的意象，實在不成比例，每一隻大象何以完全沒有掙脫的意思，乖乖地「定」在樁邊？好奇的</a:t>
            </a:r>
            <a:r>
              <a:rPr lang="en-US" altLang="zh-TW" smtClean="0">
                <a:ea typeface="新細明體" charset="-120"/>
              </a:rPr>
              <a:t>Paul</a:t>
            </a:r>
            <a:r>
              <a:rPr lang="zh-TW" altLang="en-US" smtClean="0">
                <a:ea typeface="新細明體" charset="-120"/>
              </a:rPr>
              <a:t>請教了馴獸師。原來這群大象，從很小的時候就開始栓在小木樁上，那個時候，他們並不都是乖乖就範，可是，那時的幼象經驗不足，氣力又小，根本不足以拔起木樁，如此日復一日，無力拔樁，等到小象長成大象，氣力雖然足以拔起木樁，可是，早年拔樁持續失敗的經驗，早就定著了他的「思維」和「習慣」，根本「忘了」或「放棄了」拔樁的念頭和動作。這就成了今天我們看到的小小木樁拴住巨無霸的有趣現象</a:t>
            </a:r>
          </a:p>
        </p:txBody>
      </p:sp>
      <p:sp>
        <p:nvSpPr>
          <p:cNvPr id="880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008D4B4-4734-4FDD-845D-A9D3BBF3397D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23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4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90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8E7EA3E-54F4-4C5D-9393-03FD1781D08E}" type="slidenum">
              <a:rPr lang="en-US" altLang="zh-TW" smtClean="0">
                <a:latin typeface="Arial" charset="0"/>
              </a:rPr>
              <a:pPr>
                <a:spcBef>
                  <a:spcPct val="0"/>
                </a:spcBef>
              </a:pPr>
              <a:t>37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一個女兒嫁給賣傘的 一個嫁給賣米粉的 下雨天就愁賣米粉沒生意 太陽天就擔心賣傘的沒生意</a:t>
            </a:r>
            <a:endParaRPr lang="en-US" altLang="zh-TW" smtClean="0">
              <a:ea typeface="新細明體" charset="-120"/>
            </a:endParaRPr>
          </a:p>
          <a:p>
            <a:r>
              <a:rPr lang="zh-TW" altLang="en-US" smtClean="0">
                <a:ea typeface="新細明體" charset="-120"/>
              </a:rPr>
              <a:t>國畫名家喻仲林擅長畫牡丹，一位大企業家每一幅數十萬回家掛客廳，牡丹象徵富貴，有客人說牡丹花缺一邊，很不吉利，富貴不全，企業家拿去跟畫家爭論，畫家說這是我故意畫的，這牡丹花缺一邊，是富貴無邊</a:t>
            </a:r>
            <a:endParaRPr lang="en-US" altLang="zh-TW" smtClean="0">
              <a:ea typeface="新細明體" charset="-120"/>
            </a:endParaRPr>
          </a:p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901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3CB5FEF-BAE2-456B-B447-9859146AAE75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38</a:t>
            </a:fld>
            <a:endParaRPr lang="en-US" altLang="zh-TW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1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230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0B9B-A96F-4476-9369-C1D427EF814C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6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C800-2C12-47DA-815C-3D3104BCC47B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2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0A2-7D7E-4700-972F-FEA20D3801A3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17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64EA-8F9F-4C01-A338-D4C2919F0F43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23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A21DC-5416-4B68-B6EF-DEBAEB28D585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1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r="385" b="1172"/>
          <a:stretch/>
        </p:blipFill>
        <p:spPr>
          <a:xfrm>
            <a:off x="0" y="408202"/>
            <a:ext cx="9155480" cy="64497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8456"/>
            <a:ext cx="78867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E5F2-C26B-4530-B75C-7C969E34C462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>
          <a:xfrm>
            <a:off x="6920287" y="5969794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zh-TW" dirty="0" smtClean="0"/>
              <a:t>P. </a:t>
            </a:r>
            <a:fld id="{89D23942-0EAD-418F-9FAB-1A29026D8FC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3122" y="0"/>
            <a:ext cx="78867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454F-A4EE-4C2F-B911-BC53811FD0BC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E561-7B42-45B6-9C3A-6B36462E1C91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64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7346-94EE-433F-81EE-D3134AED9133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8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8296A-CDCA-4B67-920A-8E18CE657938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80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DD41A-FD94-4367-B44F-5DCC4FB79BA9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86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4DF-3CA2-4506-83A3-0365246C8CF1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55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556" y="4103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D3CE-C528-4577-BA96-2EDB407CC259}" type="datetime1">
              <a:rPr lang="zh-TW" altLang="en-US" smtClean="0"/>
              <a:t>2019/5/22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3942-0EAD-418F-9FAB-1A29026D8F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LILA_&#27491;&#33021;&#37327;&#30340;&#35264;&#24819;_&#20320;&#30340;&#24515;&#26377;&#22810;&#32654;_&#19990;&#30028;&#23601;&#26377;&#22810;&#32654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20320;&#19981;&#26159;&#30495;&#27491;&#30340;&#24555;&#27138;_&#20116;&#26376;&#22825;.mp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_&#33258;&#22312;&#31070;&#31461;&#21205;&#30059;-&#26178;&#26178;&#24863;&#24681;.fl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21482;&#35201;&#25105;&#20497;&#25793;&#26377;&#19968;&#38617;&#30475;&#35211;&#32654;&#40599;&#30340;&#30524;&#30555;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35731;&#20320;&#26377;&#37666;&#21448;&#24555;&#27138;&#30340;&#24184;&#31119;&#31192;&#35363;_&#22810;&#23569;&#25165;&#22816;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THE%20OTHER%20PAIR_&#21478;&#19968;&#38587;&#38795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&#28961;&#21517;&#33521;&#38596;.mp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../20160413&#32879;&#21512;&#22823;&#23416;&#28436;&#35611;&#30495;&#27491;&#24555;&#27138;/&#22914;&#26524;&#21482;&#26377;&#19968;&#20221;&#31150;&#29289;&#65292;&#20320;&#26371;&#36865;&#32102;&#23229;&#23229;&#36996;&#26159;&#33258;&#24049;.mp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8390" y="1631012"/>
            <a:ext cx="6985000" cy="1154112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400" b="0" dirty="0" smtClean="0">
                <a:ea typeface="標楷體" pitchFamily="65" charset="-120"/>
              </a:rPr>
              <a:t>真正快樂的來源</a:t>
            </a:r>
            <a:r>
              <a:rPr lang="en-US" altLang="zh-TW" sz="4400" b="0" dirty="0" smtClean="0">
                <a:ea typeface="標楷體" pitchFamily="65" charset="-120"/>
              </a:rPr>
              <a:t>-</a:t>
            </a:r>
            <a:br>
              <a:rPr lang="en-US" altLang="zh-TW" sz="4400" b="0" dirty="0" smtClean="0">
                <a:ea typeface="標楷體" pitchFamily="65" charset="-120"/>
              </a:rPr>
            </a:br>
            <a:r>
              <a:rPr lang="zh-TW" altLang="en-US" sz="4400" b="0" dirty="0" smtClean="0">
                <a:solidFill>
                  <a:srgbClr val="336600"/>
                </a:solidFill>
                <a:ea typeface="標楷體" pitchFamily="65" charset="-120"/>
              </a:rPr>
              <a:t>心靈與物質的差別</a:t>
            </a:r>
            <a:endParaRPr lang="zh-TW" altLang="zh-TW" sz="4400" b="0" dirty="0" smtClean="0">
              <a:solidFill>
                <a:srgbClr val="336600"/>
              </a:solidFill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9065438-7087-4DB1-B1D1-235CDBC814E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31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135937" cy="1009650"/>
          </a:xfrm>
        </p:spPr>
        <p:txBody>
          <a:bodyPr/>
          <a:lstStyle/>
          <a:p>
            <a:r>
              <a:rPr lang="zh-TW" altLang="en-US" smtClean="0"/>
              <a:t>開關  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79388" y="1341438"/>
            <a:ext cx="8002587" cy="4210050"/>
          </a:xfrm>
        </p:spPr>
        <p:txBody>
          <a:bodyPr/>
          <a:lstStyle/>
          <a:p>
            <a:r>
              <a:rPr lang="en-US" altLang="zh-TW" smtClean="0"/>
              <a:t>1.0/1</a:t>
            </a:r>
            <a:r>
              <a:rPr lang="zh-TW" altLang="en-US" smtClean="0"/>
              <a:t>簡易開關</a:t>
            </a:r>
            <a:endParaRPr lang="en-US" altLang="zh-TW" smtClean="0"/>
          </a:p>
          <a:p>
            <a:r>
              <a:rPr lang="en-US" altLang="zh-TW" smtClean="0"/>
              <a:t>2.</a:t>
            </a:r>
            <a:r>
              <a:rPr lang="zh-TW" altLang="en-US" smtClean="0"/>
              <a:t>鐵軌切換開關</a:t>
            </a:r>
            <a:endParaRPr lang="en-US" altLang="zh-TW" smtClean="0"/>
          </a:p>
          <a:p>
            <a:r>
              <a:rPr lang="en-US" altLang="zh-TW" smtClean="0"/>
              <a:t>3.</a:t>
            </a:r>
            <a:r>
              <a:rPr lang="zh-TW" altLang="en-US" smtClean="0"/>
              <a:t>無熔絲開關</a:t>
            </a:r>
            <a:endParaRPr lang="en-US" altLang="zh-TW" smtClean="0"/>
          </a:p>
          <a:p>
            <a:r>
              <a:rPr lang="en-US" altLang="zh-TW" smtClean="0"/>
              <a:t>4.</a:t>
            </a:r>
            <a:r>
              <a:rPr lang="zh-TW" altLang="en-US" smtClean="0"/>
              <a:t>電磁閥開關</a:t>
            </a:r>
            <a:endParaRPr lang="en-US" altLang="zh-TW" smtClean="0"/>
          </a:p>
          <a:p>
            <a:r>
              <a:rPr lang="en-US" altLang="zh-TW" smtClean="0"/>
              <a:t>5.</a:t>
            </a:r>
            <a:r>
              <a:rPr lang="zh-TW" altLang="en-US" smtClean="0"/>
              <a:t>頭腦裡是否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也有</a:t>
            </a:r>
            <a:r>
              <a:rPr lang="zh-TW" altLang="en-US" smtClean="0">
                <a:solidFill>
                  <a:srgbClr val="FF0000"/>
                </a:solidFill>
              </a:rPr>
              <a:t>開關</a:t>
            </a:r>
            <a:r>
              <a:rPr lang="en-US" altLang="zh-TW" smtClean="0"/>
              <a:t>?</a:t>
            </a:r>
          </a:p>
          <a:p>
            <a:endParaRPr lang="zh-TW" altLang="en-US" smtClean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13" y="0"/>
            <a:ext cx="33162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1198563"/>
            <a:ext cx="34956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393950"/>
            <a:ext cx="3609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D2424-4D99-4776-BE1D-1C0BEA7E782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2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1009650"/>
          </a:xfrm>
        </p:spPr>
        <p:txBody>
          <a:bodyPr/>
          <a:lstStyle/>
          <a:p>
            <a:r>
              <a:rPr lang="zh-TW" altLang="en-US" smtClean="0"/>
              <a:t>切換心情的開關 </a:t>
            </a:r>
            <a:r>
              <a:rPr lang="en-US" altLang="zh-TW" smtClean="0"/>
              <a:t>1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1438"/>
            <a:ext cx="8567737" cy="4210050"/>
          </a:xfrm>
        </p:spPr>
        <p:txBody>
          <a:bodyPr/>
          <a:lstStyle/>
          <a:p>
            <a:r>
              <a:rPr lang="zh-TW" altLang="en-US" smtClean="0"/>
              <a:t>傻瓜鄉下人與聰明城市人</a:t>
            </a:r>
            <a:r>
              <a:rPr lang="en-US" altLang="zh-TW" sz="1800" smtClean="0"/>
              <a:t>(</a:t>
            </a:r>
            <a:r>
              <a:rPr lang="zh-TW" altLang="en-US" sz="1800" smtClean="0"/>
              <a:t>侯文詠</a:t>
            </a:r>
            <a:r>
              <a:rPr lang="en-US" altLang="zh-TW" sz="1800" smtClean="0"/>
              <a:t>/</a:t>
            </a:r>
            <a:r>
              <a:rPr lang="zh-TW" altLang="en-US" sz="1800" smtClean="0"/>
              <a:t>一場與內在對話的旅程</a:t>
            </a:r>
            <a:r>
              <a:rPr lang="en-US" altLang="zh-TW" sz="1800" smtClean="0"/>
              <a:t>)</a:t>
            </a:r>
          </a:p>
          <a:p>
            <a:r>
              <a:rPr lang="en-US" altLang="zh-TW" smtClean="0"/>
              <a:t>“</a:t>
            </a:r>
            <a:r>
              <a:rPr lang="zh-TW" altLang="en-US" smtClean="0"/>
              <a:t>明白自己被騙而</a:t>
            </a:r>
            <a:r>
              <a:rPr lang="zh-TW" altLang="en-US" smtClean="0">
                <a:solidFill>
                  <a:srgbClr val="FF0000"/>
                </a:solidFill>
              </a:rPr>
              <a:t>難過不甘心</a:t>
            </a:r>
            <a:r>
              <a:rPr lang="en-US" altLang="zh-TW" smtClean="0"/>
              <a:t>”</a:t>
            </a:r>
            <a:r>
              <a:rPr lang="zh-TW" altLang="en-US" smtClean="0"/>
              <a:t> 比較好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還是 </a:t>
            </a:r>
            <a:r>
              <a:rPr lang="en-US" altLang="zh-TW" smtClean="0"/>
              <a:t>“</a:t>
            </a:r>
            <a:r>
              <a:rPr lang="zh-TW" altLang="en-US" smtClean="0"/>
              <a:t>不明白自己被騙仍</a:t>
            </a:r>
            <a:r>
              <a:rPr lang="zh-TW" altLang="en-US" smtClean="0">
                <a:solidFill>
                  <a:srgbClr val="FF0000"/>
                </a:solidFill>
              </a:rPr>
              <a:t>沾沾自喜</a:t>
            </a:r>
            <a:r>
              <a:rPr lang="en-US" altLang="zh-TW" smtClean="0"/>
              <a:t>”</a:t>
            </a:r>
            <a:r>
              <a:rPr lang="zh-TW" altLang="en-US" smtClean="0"/>
              <a:t> 比較好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鄉下人</a:t>
            </a:r>
            <a:r>
              <a:rPr lang="zh-TW" altLang="en-US" smtClean="0">
                <a:solidFill>
                  <a:srgbClr val="FF0000"/>
                </a:solidFill>
              </a:rPr>
              <a:t>金錢損失</a:t>
            </a:r>
            <a:r>
              <a:rPr lang="zh-TW" altLang="en-US" smtClean="0"/>
              <a:t>，和</a:t>
            </a:r>
            <a:r>
              <a:rPr lang="zh-TW" altLang="en-US" smtClean="0">
                <a:solidFill>
                  <a:srgbClr val="FF0000"/>
                </a:solidFill>
              </a:rPr>
              <a:t>他的感受</a:t>
            </a:r>
            <a:r>
              <a:rPr lang="zh-TW" altLang="en-US" smtClean="0"/>
              <a:t>之間似乎有一個類似</a:t>
            </a:r>
            <a:r>
              <a:rPr lang="zh-TW" altLang="en-US" smtClean="0">
                <a:solidFill>
                  <a:srgbClr val="FF0000"/>
                </a:solidFill>
              </a:rPr>
              <a:t>切換開關</a:t>
            </a:r>
            <a:r>
              <a:rPr lang="zh-TW" altLang="en-US" smtClean="0"/>
              <a:t>的機制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69072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269D6-0AA3-44BD-9194-F17CF572F68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9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1009650"/>
          </a:xfrm>
        </p:spPr>
        <p:txBody>
          <a:bodyPr/>
          <a:lstStyle/>
          <a:p>
            <a:r>
              <a:rPr lang="zh-TW" altLang="en-US" smtClean="0"/>
              <a:t>切換心情的開關 </a:t>
            </a:r>
            <a:r>
              <a:rPr lang="en-US" altLang="zh-TW" smtClean="0"/>
              <a:t>2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412875"/>
            <a:ext cx="8002588" cy="42100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dirty="0" smtClean="0"/>
              <a:t>爸爸騎機車載侯文詠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小時候</a:t>
            </a:r>
            <a:r>
              <a:rPr lang="en-US" altLang="zh-TW" dirty="0" smtClean="0"/>
              <a:t>)</a:t>
            </a:r>
            <a:r>
              <a:rPr lang="zh-TW" altLang="en-US" dirty="0" smtClean="0"/>
              <a:t>途中摔車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機車摔壞</a:t>
            </a:r>
            <a:r>
              <a:rPr lang="en-US" altLang="zh-TW" dirty="0" smtClean="0"/>
              <a:t>vs</a:t>
            </a:r>
            <a:r>
              <a:rPr lang="zh-TW" altLang="en-US" dirty="0" smtClean="0"/>
              <a:t>侯文詠受傷</a:t>
            </a:r>
            <a:r>
              <a:rPr lang="en-US" altLang="zh-TW" sz="1400" dirty="0" smtClean="0"/>
              <a:t>(</a:t>
            </a:r>
            <a:r>
              <a:rPr lang="zh-TW" altLang="en-US" sz="1400" dirty="0" smtClean="0"/>
              <a:t>侯文詠</a:t>
            </a:r>
            <a:r>
              <a:rPr lang="en-US" altLang="zh-TW" sz="1400" dirty="0" smtClean="0"/>
              <a:t>/</a:t>
            </a:r>
            <a:r>
              <a:rPr lang="zh-TW" altLang="en-US" sz="1400" dirty="0" smtClean="0"/>
              <a:t>一場與內在對話的旅程</a:t>
            </a:r>
            <a:r>
              <a:rPr lang="en-US" altLang="zh-TW" sz="1400" dirty="0" smtClean="0"/>
              <a:t>)</a:t>
            </a:r>
          </a:p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sz="1400" dirty="0" smtClean="0"/>
          </a:p>
          <a:p>
            <a:pPr>
              <a:defRPr/>
            </a:pPr>
            <a:endParaRPr lang="en-US" altLang="zh-TW" sz="1400" dirty="0"/>
          </a:p>
          <a:p>
            <a:pPr>
              <a:defRPr/>
            </a:pPr>
            <a:endParaRPr lang="en-US" altLang="zh-TW" sz="1400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情緒</a:t>
            </a:r>
            <a:r>
              <a:rPr lang="zh-TW" altLang="en-US" dirty="0" smtClean="0"/>
              <a:t>對應的不是</a:t>
            </a:r>
            <a:r>
              <a:rPr lang="zh-TW" altLang="en-US" dirty="0" smtClean="0">
                <a:solidFill>
                  <a:srgbClr val="FF0000"/>
                </a:solidFill>
              </a:rPr>
              <a:t>情境</a:t>
            </a:r>
            <a:r>
              <a:rPr lang="zh-TW" altLang="en-US" dirty="0" smtClean="0"/>
              <a:t>，而是發生事情時的</a:t>
            </a:r>
            <a:r>
              <a:rPr lang="zh-TW" altLang="en-US" dirty="0" smtClean="0">
                <a:solidFill>
                  <a:srgbClr val="FF0000"/>
                </a:solidFill>
              </a:rPr>
              <a:t>看法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zh-TW" altLang="en-US" dirty="0" smtClean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9144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57B59-045A-440B-89A9-49CA2E5E810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94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35938" cy="1009650"/>
          </a:xfrm>
        </p:spPr>
        <p:txBody>
          <a:bodyPr/>
          <a:lstStyle/>
          <a:p>
            <a:r>
              <a:rPr lang="zh-TW" altLang="en-US" smtClean="0"/>
              <a:t>切換心情的開關 </a:t>
            </a:r>
            <a:r>
              <a:rPr lang="en-US" altLang="zh-TW" smtClean="0"/>
              <a:t>3</a:t>
            </a:r>
            <a:endParaRPr lang="zh-TW" altLang="en-US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98475" y="1164485"/>
            <a:ext cx="8002588" cy="42100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切換心情的</a:t>
            </a:r>
            <a:r>
              <a:rPr lang="zh-TW" altLang="en-US" dirty="0" smtClean="0">
                <a:solidFill>
                  <a:srgbClr val="0000FF"/>
                </a:solidFill>
              </a:rPr>
              <a:t>開關</a:t>
            </a:r>
            <a:r>
              <a:rPr lang="zh-TW" altLang="en-US" dirty="0" smtClean="0"/>
              <a:t>就是您對情境的</a:t>
            </a:r>
            <a:r>
              <a:rPr lang="zh-TW" altLang="en-US" dirty="0" smtClean="0">
                <a:solidFill>
                  <a:srgbClr val="FF0000"/>
                </a:solidFill>
              </a:rPr>
              <a:t>不同看法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 smtClean="0">
              <a:solidFill>
                <a:srgbClr val="FF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9135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49D6E-06F7-4183-9640-217FB3974CB0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9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135937" cy="1009650"/>
          </a:xfrm>
        </p:spPr>
        <p:txBody>
          <a:bodyPr/>
          <a:lstStyle/>
          <a:p>
            <a:r>
              <a:rPr lang="zh-TW" altLang="en-US" smtClean="0">
                <a:solidFill>
                  <a:srgbClr val="0000FF"/>
                </a:solidFill>
              </a:rPr>
              <a:t>開關</a:t>
            </a:r>
            <a:r>
              <a:rPr lang="zh-TW" altLang="en-US" smtClean="0"/>
              <a:t>壞了嗎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950" y="1186498"/>
            <a:ext cx="8856663" cy="4210050"/>
          </a:xfrm>
        </p:spPr>
        <p:txBody>
          <a:bodyPr/>
          <a:lstStyle/>
          <a:p>
            <a:r>
              <a:rPr lang="zh-TW" altLang="en-US" dirty="0" smtClean="0"/>
              <a:t>是否曾經陷入情緒</a:t>
            </a:r>
            <a:r>
              <a:rPr lang="en-US" altLang="zh-TW" dirty="0" smtClean="0"/>
              <a:t>(</a:t>
            </a:r>
            <a:r>
              <a:rPr lang="zh-TW" altLang="en-US" dirty="0" smtClean="0"/>
              <a:t>心情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的困境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在永無止境、惡性循環、揮之不去的痛苦深淵</a:t>
            </a:r>
            <a:endParaRPr lang="en-US" altLang="zh-TW" dirty="0" smtClean="0"/>
          </a:p>
          <a:p>
            <a:r>
              <a:rPr lang="zh-TW" altLang="en-US" dirty="0" smtClean="0"/>
              <a:t>怎麼可能像</a:t>
            </a:r>
            <a:r>
              <a:rPr lang="zh-TW" altLang="en-US" dirty="0" smtClean="0">
                <a:solidFill>
                  <a:srgbClr val="FF0000"/>
                </a:solidFill>
              </a:rPr>
              <a:t>開關</a:t>
            </a:r>
            <a:r>
              <a:rPr lang="zh-TW" altLang="en-US" dirty="0" smtClean="0"/>
              <a:t>一樣，</a:t>
            </a:r>
            <a:r>
              <a:rPr lang="zh-TW" altLang="en-US" dirty="0" smtClean="0">
                <a:solidFill>
                  <a:srgbClr val="FF0000"/>
                </a:solidFill>
              </a:rPr>
              <a:t>情緒</a:t>
            </a:r>
            <a:r>
              <a:rPr lang="zh-TW" altLang="en-US" dirty="0" smtClean="0"/>
              <a:t>說換就換</a:t>
            </a:r>
            <a:r>
              <a:rPr lang="en-US" altLang="zh-TW" dirty="0" smtClean="0"/>
              <a:t>!?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我們習慣從一種固定的角度認知世界，因此只能認定自己擁有的情緒，是獨一無二的真理。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在看不到其他選擇的情況下，自然沒有可以切換情緒的開關了</a:t>
            </a:r>
            <a:r>
              <a:rPr lang="en-US" altLang="zh-TW" sz="1400" dirty="0" smtClean="0">
                <a:solidFill>
                  <a:srgbClr val="FF0000"/>
                </a:solidFill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</a:rPr>
              <a:t>侯文詠</a:t>
            </a:r>
            <a:r>
              <a:rPr lang="en-US" altLang="zh-TW" sz="1400" dirty="0" smtClean="0">
                <a:solidFill>
                  <a:srgbClr val="FF0000"/>
                </a:solidFill>
              </a:rPr>
              <a:t>/</a:t>
            </a:r>
            <a:r>
              <a:rPr lang="zh-TW" altLang="en-US" sz="1400" dirty="0" smtClean="0">
                <a:solidFill>
                  <a:srgbClr val="FF0000"/>
                </a:solidFill>
              </a:rPr>
              <a:t>一場與內在對話的旅程</a:t>
            </a:r>
            <a:r>
              <a:rPr lang="en-US" altLang="zh-TW" sz="1400" dirty="0" smtClean="0">
                <a:solidFill>
                  <a:srgbClr val="FF0000"/>
                </a:solidFill>
              </a:rPr>
              <a:t>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變成只有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「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」</a:t>
            </a:r>
            <a:r>
              <a:rPr lang="zh-TW" altLang="en-US" dirty="0" smtClean="0">
                <a:sym typeface="Wingdings" pitchFamily="2" charset="2"/>
              </a:rPr>
              <a:t>沒有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「</a:t>
            </a:r>
            <a:r>
              <a:rPr lang="en-US" altLang="zh-TW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」</a:t>
            </a:r>
            <a:r>
              <a:rPr lang="zh-TW" altLang="en-US" dirty="0" smtClean="0">
                <a:sym typeface="Wingdings" pitchFamily="2" charset="2"/>
              </a:rPr>
              <a:t>的開關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616E3-9FB2-4751-A57A-579368429E8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751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1009650"/>
          </a:xfrm>
        </p:spPr>
        <p:txBody>
          <a:bodyPr/>
          <a:lstStyle/>
          <a:p>
            <a:r>
              <a:rPr lang="zh-TW" altLang="en-US" smtClean="0"/>
              <a:t>你的</a:t>
            </a:r>
            <a:r>
              <a:rPr lang="zh-TW" altLang="en-US" smtClean="0">
                <a:solidFill>
                  <a:srgbClr val="FF0000"/>
                </a:solidFill>
              </a:rPr>
              <a:t>開關</a:t>
            </a:r>
            <a:r>
              <a:rPr lang="zh-TW" altLang="en-US" smtClean="0"/>
              <a:t>保養了嗎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539750" y="1484313"/>
            <a:ext cx="8002588" cy="4210050"/>
          </a:xfrm>
        </p:spPr>
        <p:txBody>
          <a:bodyPr/>
          <a:lstStyle/>
          <a:p>
            <a:r>
              <a:rPr lang="zh-TW" altLang="en-US" smtClean="0"/>
              <a:t>傷害自己最深的的往往是自己牢不可破的</a:t>
            </a:r>
            <a:r>
              <a:rPr lang="zh-TW" altLang="en-US" smtClean="0">
                <a:solidFill>
                  <a:srgbClr val="FF0000"/>
                </a:solidFill>
              </a:rPr>
              <a:t>認知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看法、見解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mtClean="0"/>
              <a:t>保持多重角度看待事情</a:t>
            </a:r>
            <a:endParaRPr lang="en-US" altLang="zh-TW" smtClean="0"/>
          </a:p>
          <a:p>
            <a:r>
              <a:rPr lang="zh-TW" altLang="en-US" smtClean="0"/>
              <a:t>保持開放心胸接納別人</a:t>
            </a:r>
            <a:endParaRPr lang="en-US" altLang="zh-TW" smtClean="0"/>
          </a:p>
          <a:p>
            <a:r>
              <a:rPr lang="zh-TW" altLang="en-US" smtClean="0"/>
              <a:t>別鐵齒、講話留餘地、做人肯吃虧、知足必常樂、</a:t>
            </a:r>
            <a:r>
              <a:rPr lang="en-US" altLang="zh-TW" smtClean="0"/>
              <a:t>OMAK(</a:t>
            </a:r>
            <a:r>
              <a:rPr lang="zh-TW" altLang="en-US" smtClean="0"/>
              <a:t>觀功念恩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你的心有多美，世界就有多美</a:t>
            </a:r>
            <a:r>
              <a:rPr lang="en-US" altLang="zh-TW" smtClean="0"/>
              <a:t>(LILA</a:t>
            </a:r>
            <a:r>
              <a:rPr lang="zh-TW" altLang="en-US" smtClean="0">
                <a:hlinkClick r:id="rId2" action="ppaction://hlinkfile"/>
              </a:rPr>
              <a:t>影片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416D3-C2B9-47A8-9B70-28FC6A27AEA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7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12453" y="93106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b="0" dirty="0" smtClean="0"/>
              <a:t>窈窕淑女，君子好求</a:t>
            </a:r>
            <a:r>
              <a:rPr lang="en-US" altLang="zh-TW" sz="3200" b="0" dirty="0" smtClean="0"/>
              <a:t>(</a:t>
            </a:r>
            <a:r>
              <a:rPr lang="zh-TW" altLang="en-US" sz="3200" b="0" dirty="0" smtClean="0"/>
              <a:t>逑</a:t>
            </a:r>
            <a:r>
              <a:rPr lang="en-US" altLang="zh-TW" sz="3200" b="0" dirty="0" smtClean="0"/>
              <a:t>)</a:t>
            </a:r>
            <a:endParaRPr lang="zh-TW" altLang="en-US" sz="3200" dirty="0" smtClean="0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114096" y="2003425"/>
            <a:ext cx="8928100" cy="4854575"/>
            <a:chOff x="38944" y="1594445"/>
            <a:chExt cx="8928992" cy="4854598"/>
          </a:xfrm>
        </p:grpSpPr>
        <p:pic>
          <p:nvPicPr>
            <p:cNvPr id="2356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4" y="1594445"/>
              <a:ext cx="8928992" cy="485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文字方塊 3"/>
            <p:cNvSpPr txBox="1">
              <a:spLocks noChangeArrowheads="1"/>
            </p:cNvSpPr>
            <p:nvPr/>
          </p:nvSpPr>
          <p:spPr bwMode="auto">
            <a:xfrm>
              <a:off x="251520" y="1772816"/>
              <a:ext cx="504056" cy="317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Ø"/>
                <a:defRPr kumimoji="1" sz="32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Ø"/>
                <a:defRPr kumimoji="1" sz="28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Ø"/>
                <a:defRPr kumimoji="1" sz="24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Font typeface="Wingdings" pitchFamily="2" charset="2"/>
                <a:buChar char="Ø"/>
                <a:defRPr kumimoji="1" sz="2000">
                  <a:solidFill>
                    <a:srgbClr val="1F2012"/>
                  </a:solidFill>
                  <a:latin typeface="Arial" charset="0"/>
                  <a:ea typeface="華康中黑體" pitchFamily="49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4000">
                  <a:solidFill>
                    <a:schemeClr val="tx1"/>
                  </a:solidFill>
                  <a:ea typeface="新細明體" charset="-120"/>
                </a:rPr>
                <a:t>仿真機器人</a:t>
              </a:r>
            </a:p>
          </p:txBody>
        </p:sp>
      </p:grpSp>
      <p:sp>
        <p:nvSpPr>
          <p:cNvPr id="8" name="標題 1"/>
          <p:cNvSpPr txBox="1">
            <a:spLocks/>
          </p:cNvSpPr>
          <p:nvPr/>
        </p:nvSpPr>
        <p:spPr bwMode="auto">
          <a:xfrm>
            <a:off x="756249" y="15906"/>
            <a:ext cx="813593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Arial" charset="0"/>
                <a:ea typeface="華康中黑體" pitchFamily="49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Arial" charset="0"/>
                <a:ea typeface="華康中黑體" pitchFamily="49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Arial" charset="0"/>
                <a:ea typeface="華康中黑體" pitchFamily="49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990000"/>
                </a:solidFill>
                <a:latin typeface="Arial" charset="0"/>
                <a:ea typeface="華康中黑體" pitchFamily="49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>
              <a:defRPr/>
            </a:pPr>
            <a:r>
              <a:rPr lang="zh-TW" altLang="en-US" kern="0" dirty="0" smtClean="0"/>
              <a:t>練習</a:t>
            </a:r>
            <a:r>
              <a:rPr lang="en-US" altLang="zh-TW" kern="0" dirty="0"/>
              <a:t>1</a:t>
            </a:r>
            <a:r>
              <a:rPr lang="en-US" altLang="zh-TW" kern="0" dirty="0" smtClean="0"/>
              <a:t>:</a:t>
            </a:r>
            <a:r>
              <a:rPr lang="zh-TW" altLang="en-US" kern="0" dirty="0" smtClean="0"/>
              <a:t> 一念之間、天壤之別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77ACC-271D-41E1-A6A7-469A0B28317D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6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35938" cy="1009650"/>
          </a:xfrm>
        </p:spPr>
        <p:txBody>
          <a:bodyPr/>
          <a:lstStyle/>
          <a:p>
            <a:r>
              <a:rPr lang="zh-TW" altLang="en-US" smtClean="0"/>
              <a:t>練習</a:t>
            </a:r>
            <a:r>
              <a:rPr lang="en-US" altLang="zh-TW" smtClean="0"/>
              <a:t>2:</a:t>
            </a:r>
            <a:r>
              <a:rPr lang="zh-TW" altLang="en-US" smtClean="0"/>
              <a:t> 一念之間、天壤之別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125538"/>
            <a:ext cx="8002588" cy="4210050"/>
          </a:xfrm>
        </p:spPr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日本綜藝競賽節目比賽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chemeClr val="tx1"/>
                </a:solidFill>
              </a:rPr>
              <a:t>誰最噁心</a:t>
            </a:r>
            <a:r>
              <a:rPr lang="en-US" altLang="zh-TW" smtClean="0">
                <a:solidFill>
                  <a:schemeClr val="tx1"/>
                </a:solidFill>
              </a:rPr>
              <a:t>?</a:t>
            </a:r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solidFill>
                  <a:schemeClr val="tx1"/>
                </a:solidFill>
              </a:rPr>
              <a:t>冠軍</a:t>
            </a:r>
            <a:r>
              <a:rPr lang="en-US" altLang="zh-TW" smtClean="0">
                <a:solidFill>
                  <a:schemeClr val="tx1"/>
                </a:solidFill>
              </a:rPr>
              <a:t>:</a:t>
            </a:r>
            <a:r>
              <a:rPr lang="zh-TW" altLang="en-US" smtClean="0">
                <a:solidFill>
                  <a:schemeClr val="tx1"/>
                </a:solidFill>
              </a:rPr>
              <a:t>用杯子收集現場觀眾的口水，然後喝下去</a:t>
            </a:r>
            <a:endParaRPr lang="en-US" altLang="zh-TW" smtClean="0">
              <a:solidFill>
                <a:schemeClr val="tx1"/>
              </a:solidFill>
            </a:endParaRPr>
          </a:p>
          <a:p>
            <a:r>
              <a:rPr lang="zh-TW" altLang="en-US" smtClean="0">
                <a:solidFill>
                  <a:schemeClr val="tx1"/>
                </a:solidFill>
              </a:rPr>
              <a:t>你的感覺是什麼</a:t>
            </a:r>
            <a:r>
              <a:rPr lang="en-US" altLang="zh-TW" smtClean="0">
                <a:solidFill>
                  <a:schemeClr val="tx1"/>
                </a:solidFill>
              </a:rPr>
              <a:t>?</a:t>
            </a:r>
          </a:p>
          <a:p>
            <a:r>
              <a:rPr lang="zh-TW" altLang="en-US" smtClean="0">
                <a:solidFill>
                  <a:schemeClr val="tx1"/>
                </a:solidFill>
              </a:rPr>
              <a:t>好可怕、好想吐、噁心死了、太不衛生了、無法接受</a:t>
            </a:r>
            <a:endParaRPr lang="en-US" altLang="zh-TW" smtClean="0">
              <a:solidFill>
                <a:schemeClr val="tx1"/>
              </a:solidFill>
            </a:endParaRPr>
          </a:p>
          <a:p>
            <a:r>
              <a:rPr lang="zh-TW" altLang="en-US" smtClean="0">
                <a:solidFill>
                  <a:schemeClr val="tx1"/>
                </a:solidFill>
              </a:rPr>
              <a:t>想想</a:t>
            </a:r>
            <a:r>
              <a:rPr lang="en-US" altLang="zh-TW" smtClean="0">
                <a:solidFill>
                  <a:schemeClr val="tx1"/>
                </a:solidFill>
              </a:rPr>
              <a:t>:</a:t>
            </a:r>
            <a:r>
              <a:rPr lang="zh-TW" altLang="en-US" smtClean="0">
                <a:solidFill>
                  <a:schemeClr val="tx1"/>
                </a:solidFill>
              </a:rPr>
              <a:t>別人的口水噴在我的飯菜上、別人的口水噴在我臉上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B5569-EB6B-4DFC-87D2-C6A5EEE1AF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13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35938" cy="1009650"/>
          </a:xfrm>
        </p:spPr>
        <p:txBody>
          <a:bodyPr/>
          <a:lstStyle/>
          <a:p>
            <a:r>
              <a:rPr lang="zh-TW" altLang="en-US" smtClean="0"/>
              <a:t>噁心的口水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484313"/>
            <a:ext cx="8856662" cy="4210050"/>
          </a:xfrm>
        </p:spPr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口水</a:t>
            </a:r>
            <a:r>
              <a:rPr lang="zh-TW" altLang="en-US" smtClean="0"/>
              <a:t>在我們慣有的認知中，無非就是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髒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mtClean="0"/>
              <a:t>與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不衛生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」，</a:t>
            </a:r>
            <a:r>
              <a:rPr lang="zh-TW" altLang="en-US" smtClean="0"/>
              <a:t>所以沾到別人口水難免是</a:t>
            </a:r>
            <a:r>
              <a:rPr lang="zh-TW" altLang="en-US" smtClean="0">
                <a:solidFill>
                  <a:srgbClr val="FF0000"/>
                </a:solidFill>
              </a:rPr>
              <a:t>噁心感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chemeClr val="tx1"/>
                </a:solidFill>
              </a:rPr>
              <a:t>看偶像劇時，男女主角熱擁濕吻時，口水從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髒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mtClean="0">
                <a:solidFill>
                  <a:srgbClr val="FF0000"/>
                </a:solidFill>
              </a:rPr>
              <a:t>噁心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mtClean="0">
                <a:solidFill>
                  <a:schemeClr val="tx1"/>
                </a:solidFill>
              </a:rPr>
              <a:t>變成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浪漫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mtClean="0">
              <a:solidFill>
                <a:schemeClr val="tx1"/>
              </a:solidFill>
            </a:endParaRPr>
          </a:p>
          <a:p>
            <a:r>
              <a:rPr lang="zh-TW" altLang="en-US" smtClean="0"/>
              <a:t>反駁</a:t>
            </a:r>
            <a:r>
              <a:rPr lang="en-US" altLang="zh-TW" smtClean="0"/>
              <a:t>:</a:t>
            </a:r>
            <a:r>
              <a:rPr lang="zh-TW" altLang="en-US" smtClean="0"/>
              <a:t>要看是誰的口水</a:t>
            </a:r>
            <a:r>
              <a:rPr lang="en-US" altLang="zh-TW" smtClean="0"/>
              <a:t>?</a:t>
            </a:r>
            <a:r>
              <a:rPr lang="zh-TW" altLang="en-US" smtClean="0">
                <a:solidFill>
                  <a:srgbClr val="FF0000"/>
                </a:solidFill>
              </a:rPr>
              <a:t>陌生人與愛人</a:t>
            </a:r>
            <a:r>
              <a:rPr lang="zh-TW" altLang="en-US" smtClean="0"/>
              <a:t>口水不同</a:t>
            </a:r>
            <a:endParaRPr lang="en-US" altLang="zh-TW" smtClean="0"/>
          </a:p>
          <a:p>
            <a:r>
              <a:rPr lang="zh-TW" altLang="en-US" smtClean="0"/>
              <a:t>但是</a:t>
            </a:r>
            <a:r>
              <a:rPr lang="en-US" altLang="zh-TW" smtClean="0"/>
              <a:t>:</a:t>
            </a:r>
            <a:r>
              <a:rPr lang="zh-TW" altLang="en-US" smtClean="0"/>
              <a:t>陌生人</a:t>
            </a:r>
            <a:r>
              <a:rPr lang="zh-TW" altLang="en-US" smtClean="0">
                <a:solidFill>
                  <a:srgbClr val="FF0000"/>
                </a:solidFill>
              </a:rPr>
              <a:t>一夜情</a:t>
            </a:r>
            <a:r>
              <a:rPr lang="zh-TW" altLang="en-US" smtClean="0"/>
              <a:t>變愛人，愛人</a:t>
            </a:r>
            <a:r>
              <a:rPr lang="zh-TW" altLang="en-US" smtClean="0">
                <a:solidFill>
                  <a:srgbClr val="FF0000"/>
                </a:solidFill>
              </a:rPr>
              <a:t>一夕</a:t>
            </a:r>
            <a:r>
              <a:rPr lang="zh-TW" altLang="en-US" smtClean="0"/>
              <a:t>反目成仇</a:t>
            </a:r>
            <a:endParaRPr lang="en-US" altLang="zh-TW" smtClean="0"/>
          </a:p>
          <a:p>
            <a:r>
              <a:rPr lang="zh-TW" altLang="en-US" smtClean="0"/>
              <a:t>噁心</a:t>
            </a:r>
            <a:r>
              <a:rPr lang="zh-TW" altLang="en-US" smtClean="0">
                <a:solidFill>
                  <a:srgbClr val="FF0000"/>
                </a:solidFill>
              </a:rPr>
              <a:t>變</a:t>
            </a:r>
            <a:r>
              <a:rPr lang="zh-TW" altLang="en-US" smtClean="0"/>
              <a:t>美好、美好</a:t>
            </a:r>
            <a:r>
              <a:rPr lang="zh-TW" altLang="en-US" smtClean="0">
                <a:solidFill>
                  <a:srgbClr val="FF0000"/>
                </a:solidFill>
              </a:rPr>
              <a:t>變</a:t>
            </a:r>
            <a:r>
              <a:rPr lang="zh-TW" altLang="en-US" smtClean="0"/>
              <a:t>噁心，一切都在</a:t>
            </a:r>
            <a:r>
              <a:rPr lang="zh-TW" altLang="en-US" smtClean="0">
                <a:solidFill>
                  <a:srgbClr val="FF0000"/>
                </a:solidFill>
              </a:rPr>
              <a:t>一念之間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3C90-8ACB-4A13-AE86-71A3D652780D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49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2888" y="1989138"/>
            <a:ext cx="8701087" cy="4210050"/>
          </a:xfrm>
        </p:spPr>
        <p:txBody>
          <a:bodyPr/>
          <a:lstStyle/>
          <a:p>
            <a:endParaRPr lang="en-US" altLang="zh-TW" smtClean="0"/>
          </a:p>
          <a:p>
            <a:r>
              <a:rPr lang="zh-TW" altLang="en-US" smtClean="0"/>
              <a:t>真正的可控因素是</a:t>
            </a:r>
            <a:r>
              <a:rPr lang="zh-TW" altLang="en-US" smtClean="0">
                <a:solidFill>
                  <a:srgbClr val="FF0000"/>
                </a:solidFill>
              </a:rPr>
              <a:t>一念之間</a:t>
            </a:r>
            <a:r>
              <a:rPr lang="en-US" altLang="zh-TW" smtClean="0">
                <a:solidFill>
                  <a:srgbClr val="FF0000"/>
                </a:solidFill>
              </a:rPr>
              <a:t>(</a:t>
            </a:r>
            <a:r>
              <a:rPr lang="zh-TW" altLang="en-US" smtClean="0">
                <a:solidFill>
                  <a:srgbClr val="FF0000"/>
                </a:solidFill>
              </a:rPr>
              <a:t>認知、見解</a:t>
            </a:r>
            <a:r>
              <a:rPr lang="en-US" altLang="zh-TW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smtClean="0">
                <a:solidFill>
                  <a:schemeClr val="tx1"/>
                </a:solidFill>
              </a:rPr>
              <a:t>對愛人、陌生人的</a:t>
            </a:r>
            <a:r>
              <a:rPr lang="zh-TW" altLang="en-US" smtClean="0">
                <a:solidFill>
                  <a:srgbClr val="FF0000"/>
                </a:solidFill>
              </a:rPr>
              <a:t>認知</a:t>
            </a:r>
            <a:r>
              <a:rPr lang="zh-TW" altLang="en-US" smtClean="0">
                <a:solidFill>
                  <a:schemeClr val="tx1"/>
                </a:solidFill>
              </a:rPr>
              <a:t>，及跟隨而來的美好與噁心</a:t>
            </a:r>
            <a:r>
              <a:rPr lang="zh-TW" altLang="en-US" smtClean="0">
                <a:solidFill>
                  <a:srgbClr val="FF0000"/>
                </a:solidFill>
              </a:rPr>
              <a:t>情緒</a:t>
            </a:r>
            <a:r>
              <a:rPr lang="zh-TW" altLang="en-US" smtClean="0">
                <a:solidFill>
                  <a:schemeClr val="tx1"/>
                </a:solidFill>
              </a:rPr>
              <a:t>，都只是</a:t>
            </a:r>
            <a:r>
              <a:rPr lang="zh-TW" altLang="en-US" smtClean="0">
                <a:solidFill>
                  <a:srgbClr val="FF0000"/>
                </a:solidFill>
              </a:rPr>
              <a:t>影子</a:t>
            </a:r>
            <a:r>
              <a:rPr lang="zh-TW" altLang="en-US" smtClean="0">
                <a:solidFill>
                  <a:schemeClr val="tx1"/>
                </a:solidFill>
              </a:rPr>
              <a:t>一樣附屬於這</a:t>
            </a:r>
            <a:r>
              <a:rPr lang="zh-TW" altLang="en-US" smtClean="0">
                <a:solidFill>
                  <a:srgbClr val="FF0000"/>
                </a:solidFill>
              </a:rPr>
              <a:t>一念之間</a:t>
            </a:r>
            <a:endParaRPr lang="en-US" altLang="zh-TW" smtClean="0">
              <a:solidFill>
                <a:srgbClr val="FF0000"/>
              </a:solidFill>
            </a:endParaRPr>
          </a:p>
          <a:p>
            <a:r>
              <a:rPr lang="zh-TW" altLang="en-US" smtClean="0">
                <a:solidFill>
                  <a:srgbClr val="FF0000"/>
                </a:solidFill>
              </a:rPr>
              <a:t>看不透這個道理的人常深陷在某種</a:t>
            </a:r>
            <a:r>
              <a:rPr lang="zh-TW" altLang="en-US" smtClean="0">
                <a:solidFill>
                  <a:srgbClr val="0000FF"/>
                </a:solidFill>
              </a:rPr>
              <a:t>受傷情緒</a:t>
            </a:r>
            <a:r>
              <a:rPr lang="zh-TW" altLang="en-US" smtClean="0">
                <a:solidFill>
                  <a:srgbClr val="FF0000"/>
                </a:solidFill>
              </a:rPr>
              <a:t>中無法自拔，而試圖想直接改變影子。</a:t>
            </a:r>
            <a:r>
              <a:rPr lang="zh-TW" altLang="en-US" sz="1800" smtClean="0">
                <a:solidFill>
                  <a:schemeClr val="tx1"/>
                </a:solidFill>
              </a:rPr>
              <a:t>例如失戀、失敗就喝酒飆車</a:t>
            </a:r>
            <a:r>
              <a:rPr lang="en-US" altLang="zh-TW" sz="1800" smtClean="0">
                <a:solidFill>
                  <a:schemeClr val="tx1"/>
                </a:solidFill>
              </a:rPr>
              <a:t>K</a:t>
            </a:r>
            <a:r>
              <a:rPr lang="zh-TW" altLang="en-US" sz="1800" smtClean="0">
                <a:solidFill>
                  <a:schemeClr val="tx1"/>
                </a:solidFill>
              </a:rPr>
              <a:t>哥大吃大喝想改變情緒，可能都徒勞無功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88913"/>
            <a:ext cx="87010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6DD7F-5389-450C-8B7E-5BD9E245BCA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74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35937" cy="1009650"/>
          </a:xfrm>
        </p:spPr>
        <p:txBody>
          <a:bodyPr/>
          <a:lstStyle/>
          <a:p>
            <a:r>
              <a:rPr lang="en-US" altLang="zh-TW" smtClean="0"/>
              <a:t>MV</a:t>
            </a:r>
            <a:r>
              <a:rPr lang="zh-TW" altLang="en-US" smtClean="0"/>
              <a:t>欣賞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468313" y="1341438"/>
            <a:ext cx="8351837" cy="338455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五月天</a:t>
            </a:r>
            <a:r>
              <a:rPr lang="en-US" altLang="zh-TW" dirty="0" smtClean="0"/>
              <a:t>-</a:t>
            </a:r>
            <a:r>
              <a:rPr lang="zh-TW" altLang="en-US" dirty="0" smtClean="0"/>
              <a:t>你不是真正的快樂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2" action="ppaction://hlinkfile"/>
              </a:rPr>
              <a:t>影片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怪獸以說笑話一則</a:t>
            </a:r>
            <a:r>
              <a:rPr lang="en-US" altLang="zh-TW" dirty="0" smtClean="0"/>
              <a:t>50</a:t>
            </a:r>
            <a:r>
              <a:rPr lang="zh-TW" altLang="en-US" dirty="0" smtClean="0"/>
              <a:t>元，賺錢維生</a:t>
            </a:r>
            <a:endParaRPr lang="en-US" altLang="zh-TW" dirty="0" smtClean="0"/>
          </a:p>
          <a:p>
            <a:r>
              <a:rPr lang="zh-TW" altLang="en-US" dirty="0" smtClean="0"/>
              <a:t>怪獸自己也有不為人知的辛苦</a:t>
            </a:r>
            <a:endParaRPr lang="en-US" altLang="zh-TW" dirty="0" smtClean="0"/>
          </a:p>
          <a:p>
            <a:r>
              <a:rPr lang="zh-TW" altLang="en-US" dirty="0" smtClean="0"/>
              <a:t>怪獸有一個女朋友</a:t>
            </a:r>
            <a:r>
              <a:rPr lang="en-US" altLang="zh-TW" dirty="0" smtClean="0"/>
              <a:t>(</a:t>
            </a:r>
            <a:r>
              <a:rPr lang="zh-TW" altLang="en-US" dirty="0" smtClean="0"/>
              <a:t>似植物人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遊樂園有一位扮演白雪公主，帶給人快樂</a:t>
            </a:r>
            <a:endParaRPr lang="en-US" altLang="zh-TW" dirty="0" smtClean="0"/>
          </a:p>
          <a:p>
            <a:r>
              <a:rPr lang="zh-TW" altLang="en-US" dirty="0" smtClean="0"/>
              <a:t>最後，男主角跟女朋友說什麼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賣關子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8312-5001-474E-8119-6EFFB5262FF4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6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35938" cy="1009650"/>
          </a:xfrm>
        </p:spPr>
        <p:txBody>
          <a:bodyPr/>
          <a:lstStyle/>
          <a:p>
            <a:r>
              <a:rPr lang="zh-TW" altLang="en-US" smtClean="0"/>
              <a:t>怎麼辦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052513"/>
            <a:ext cx="8785225" cy="4210050"/>
          </a:xfrm>
        </p:spPr>
        <p:txBody>
          <a:bodyPr/>
          <a:lstStyle/>
          <a:p>
            <a:r>
              <a:rPr lang="zh-TW" altLang="en-US" smtClean="0"/>
              <a:t>有人說</a:t>
            </a:r>
            <a:r>
              <a:rPr lang="en-US" altLang="zh-TW" smtClean="0"/>
              <a:t>:</a:t>
            </a:r>
            <a:r>
              <a:rPr lang="zh-TW" altLang="en-US" smtClean="0"/>
              <a:t> 他陷入痛苦情緒的深淵，痛苦到無法改變念頭</a:t>
            </a:r>
            <a:endParaRPr lang="en-US" altLang="zh-TW" smtClean="0"/>
          </a:p>
          <a:p>
            <a:r>
              <a:rPr lang="zh-TW" altLang="en-US" smtClean="0"/>
              <a:t>這就像</a:t>
            </a:r>
            <a:r>
              <a:rPr lang="en-US" altLang="zh-TW" smtClean="0"/>
              <a:t>:</a:t>
            </a:r>
            <a:r>
              <a:rPr lang="zh-TW" altLang="en-US" smtClean="0"/>
              <a:t>身體被影子綁架，身體完全動彈不得</a:t>
            </a:r>
            <a:endParaRPr lang="en-US" altLang="zh-TW" smtClean="0"/>
          </a:p>
        </p:txBody>
      </p:sp>
      <p:sp>
        <p:nvSpPr>
          <p:cNvPr id="14341" name="Picture 5"/>
          <p:cNvSpPr>
            <a:spLocks noChangeAspect="1" noChangeArrowheads="1"/>
          </p:cNvSpPr>
          <p:nvPr/>
        </p:nvSpPr>
        <p:spPr bwMode="auto">
          <a:xfrm>
            <a:off x="1331913" y="115888"/>
            <a:ext cx="6877050" cy="661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2CB03-03FB-4C75-A2CB-E966B507262A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5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35938" cy="1009650"/>
          </a:xfrm>
        </p:spPr>
        <p:txBody>
          <a:bodyPr/>
          <a:lstStyle/>
          <a:p>
            <a:r>
              <a:rPr lang="zh-TW" altLang="en-US" smtClean="0"/>
              <a:t>怎麼辦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775" y="1357313"/>
            <a:ext cx="8785225" cy="4210050"/>
          </a:xfrm>
        </p:spPr>
        <p:txBody>
          <a:bodyPr/>
          <a:lstStyle/>
          <a:p>
            <a:r>
              <a:rPr lang="zh-TW" altLang="en-US" dirty="0" smtClean="0"/>
              <a:t>改變影子的唯一辦法就是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olidFill>
                  <a:srgbClr val="FF0000"/>
                </a:solidFill>
                <a:sym typeface="Wingdings" pitchFamily="2" charset="2"/>
              </a:rPr>
              <a:t>移動身體</a:t>
            </a:r>
            <a:endParaRPr lang="en-US" altLang="zh-TW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zh-TW" altLang="en-US" dirty="0" smtClean="0"/>
              <a:t>只要用自己</a:t>
            </a:r>
            <a:r>
              <a:rPr lang="zh-TW" altLang="en-US" dirty="0" smtClean="0">
                <a:solidFill>
                  <a:srgbClr val="FF0000"/>
                </a:solidFill>
              </a:rPr>
              <a:t>一念之間</a:t>
            </a:r>
            <a:r>
              <a:rPr lang="zh-TW" altLang="en-US" dirty="0" smtClean="0"/>
              <a:t>的力量，就可以改變我們的認知，只要認知改變，情緒自然隨著轉變。就像移動身體，影子就跟著移動那樣簡單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侯文詠</a:t>
            </a:r>
            <a:r>
              <a:rPr lang="en-US" altLang="zh-TW" sz="1200" dirty="0" smtClean="0"/>
              <a:t>/</a:t>
            </a:r>
            <a:r>
              <a:rPr lang="zh-TW" altLang="en-US" sz="1200" dirty="0" smtClean="0"/>
              <a:t>一場與內在對話的旅程</a:t>
            </a:r>
            <a:r>
              <a:rPr lang="en-US" altLang="zh-TW" sz="1200" dirty="0" smtClean="0"/>
              <a:t>)</a:t>
            </a:r>
            <a:endParaRPr lang="en-US" altLang="zh-TW" dirty="0" smtClean="0"/>
          </a:p>
          <a:p>
            <a:r>
              <a:rPr lang="zh-TW" altLang="en-US" dirty="0" smtClean="0"/>
              <a:t>這就是</a:t>
            </a:r>
            <a:r>
              <a:rPr lang="zh-TW" altLang="en-US" dirty="0" smtClean="0">
                <a:solidFill>
                  <a:srgbClr val="FF0000"/>
                </a:solidFill>
              </a:rPr>
              <a:t>心靈修練</a:t>
            </a:r>
            <a:r>
              <a:rPr lang="zh-TW" altLang="en-US" dirty="0" smtClean="0"/>
              <a:t>的過程</a:t>
            </a:r>
            <a:endParaRPr lang="en-US" altLang="zh-TW" dirty="0" smtClean="0"/>
          </a:p>
          <a:p>
            <a:r>
              <a:rPr lang="zh-TW" altLang="en-US" dirty="0" smtClean="0"/>
              <a:t>苦樂的來源是</a:t>
            </a:r>
            <a:r>
              <a:rPr lang="zh-TW" altLang="en-US" dirty="0" smtClean="0">
                <a:solidFill>
                  <a:srgbClr val="FF0000"/>
                </a:solidFill>
              </a:rPr>
              <a:t>心</a:t>
            </a:r>
            <a:r>
              <a:rPr lang="zh-TW" altLang="en-US" dirty="0" smtClean="0"/>
              <a:t>，不是</a:t>
            </a:r>
            <a:r>
              <a:rPr lang="zh-TW" altLang="en-US" dirty="0" smtClean="0">
                <a:solidFill>
                  <a:srgbClr val="FF0000"/>
                </a:solidFill>
              </a:rPr>
              <a:t>境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事件本身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而且心的</a:t>
            </a:r>
            <a:r>
              <a:rPr lang="zh-TW" altLang="en-US" dirty="0" smtClean="0">
                <a:solidFill>
                  <a:srgbClr val="FF0000"/>
                </a:solidFill>
              </a:rPr>
              <a:t>開關</a:t>
            </a:r>
            <a:r>
              <a:rPr lang="zh-TW" altLang="en-US" dirty="0" smtClean="0">
                <a:solidFill>
                  <a:schemeClr val="tx1"/>
                </a:solidFill>
              </a:rPr>
              <a:t>就握在您手中</a:t>
            </a:r>
            <a:r>
              <a:rPr lang="en-US" altLang="zh-TW" dirty="0" smtClean="0">
                <a:solidFill>
                  <a:schemeClr val="tx1"/>
                </a:solidFill>
              </a:rPr>
              <a:t>--</a:t>
            </a:r>
            <a:r>
              <a:rPr lang="zh-TW" altLang="en-US" dirty="0" smtClean="0"/>
              <a:t>影片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2" action="ppaction://hlinkfile"/>
              </a:rPr>
              <a:t>卡通</a:t>
            </a:r>
            <a:r>
              <a:rPr lang="en-US" altLang="zh-TW" dirty="0" smtClean="0"/>
              <a:t>)</a:t>
            </a:r>
          </a:p>
          <a:p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D8A29-0696-4EA5-A7E7-71EFD97870B8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04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604963"/>
            <a:ext cx="90392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35937" cy="1009650"/>
          </a:xfrm>
        </p:spPr>
        <p:txBody>
          <a:bodyPr/>
          <a:lstStyle/>
          <a:p>
            <a:r>
              <a:rPr lang="zh-TW" altLang="en-US" smtClean="0"/>
              <a:t>習慣與命運</a:t>
            </a:r>
          </a:p>
        </p:txBody>
      </p:sp>
      <p:sp>
        <p:nvSpPr>
          <p:cNvPr id="29700" name="內容版面配置區 2"/>
          <p:cNvSpPr>
            <a:spLocks noGrp="1"/>
          </p:cNvSpPr>
          <p:nvPr>
            <p:ph idx="1"/>
          </p:nvPr>
        </p:nvSpPr>
        <p:spPr>
          <a:xfrm>
            <a:off x="539750" y="1557338"/>
            <a:ext cx="8002588" cy="421005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" name="矩形 1"/>
          <p:cNvSpPr/>
          <p:nvPr/>
        </p:nvSpPr>
        <p:spPr>
          <a:xfrm>
            <a:off x="179388" y="1597025"/>
            <a:ext cx="3810000" cy="359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48A26-460A-470F-B1F9-6579045BDEE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92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35937" cy="1009650"/>
          </a:xfrm>
        </p:spPr>
        <p:txBody>
          <a:bodyPr/>
          <a:lstStyle/>
          <a:p>
            <a:r>
              <a:rPr lang="zh-TW" altLang="en-US" smtClean="0"/>
              <a:t>觀念與命運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8002588" cy="4210050"/>
          </a:xfrm>
        </p:spPr>
        <p:txBody>
          <a:bodyPr/>
          <a:lstStyle/>
          <a:p>
            <a:r>
              <a:rPr lang="zh-TW" altLang="en-US" b="1" smtClean="0"/>
              <a:t>人本主義心理學家馬斯洛說：「一個人如果</a:t>
            </a:r>
            <a:r>
              <a:rPr lang="zh-TW" altLang="en-US" b="1" smtClean="0">
                <a:solidFill>
                  <a:srgbClr val="FF0000"/>
                </a:solidFill>
              </a:rPr>
              <a:t>觀念</a:t>
            </a:r>
            <a:r>
              <a:rPr lang="zh-TW" altLang="en-US" b="1" smtClean="0"/>
              <a:t>改變，</a:t>
            </a:r>
            <a:r>
              <a:rPr lang="zh-TW" altLang="en-US" b="1" smtClean="0">
                <a:solidFill>
                  <a:srgbClr val="0000FF"/>
                </a:solidFill>
              </a:rPr>
              <a:t>態度</a:t>
            </a:r>
            <a:r>
              <a:rPr lang="zh-TW" altLang="en-US" b="1" smtClean="0"/>
              <a:t>就會跟著改變；</a:t>
            </a:r>
            <a:r>
              <a:rPr lang="zh-TW" altLang="en-US" b="1" smtClean="0">
                <a:solidFill>
                  <a:srgbClr val="FF0000"/>
                </a:solidFill>
              </a:rPr>
              <a:t>態度</a:t>
            </a:r>
            <a:r>
              <a:rPr lang="zh-TW" altLang="en-US" b="1" smtClean="0"/>
              <a:t>改變，</a:t>
            </a:r>
            <a:r>
              <a:rPr lang="zh-TW" altLang="en-US" b="1" smtClean="0">
                <a:solidFill>
                  <a:srgbClr val="0000FF"/>
                </a:solidFill>
              </a:rPr>
              <a:t>行為</a:t>
            </a:r>
            <a:r>
              <a:rPr lang="zh-TW" altLang="en-US" b="1" smtClean="0"/>
              <a:t>就會改變；</a:t>
            </a:r>
            <a:r>
              <a:rPr lang="zh-TW" altLang="en-US" b="1" smtClean="0">
                <a:solidFill>
                  <a:srgbClr val="FF0000"/>
                </a:solidFill>
              </a:rPr>
              <a:t>行為</a:t>
            </a:r>
            <a:r>
              <a:rPr lang="zh-TW" altLang="en-US" b="1" smtClean="0"/>
              <a:t>改變，</a:t>
            </a:r>
            <a:r>
              <a:rPr lang="zh-TW" altLang="en-US" b="1" smtClean="0">
                <a:solidFill>
                  <a:srgbClr val="0000FF"/>
                </a:solidFill>
              </a:rPr>
              <a:t>習慣</a:t>
            </a:r>
            <a:r>
              <a:rPr lang="zh-TW" altLang="en-US" b="1" smtClean="0"/>
              <a:t>就會改變；</a:t>
            </a:r>
            <a:r>
              <a:rPr lang="zh-TW" altLang="en-US" b="1" smtClean="0">
                <a:solidFill>
                  <a:srgbClr val="FF0000"/>
                </a:solidFill>
              </a:rPr>
              <a:t>習慣</a:t>
            </a:r>
            <a:r>
              <a:rPr lang="zh-TW" altLang="en-US" b="1" smtClean="0"/>
              <a:t>改變，</a:t>
            </a:r>
            <a:r>
              <a:rPr lang="zh-TW" altLang="en-US" b="1" smtClean="0">
                <a:solidFill>
                  <a:srgbClr val="0000FF"/>
                </a:solidFill>
              </a:rPr>
              <a:t>性格</a:t>
            </a:r>
            <a:r>
              <a:rPr lang="zh-TW" altLang="en-US" b="1" smtClean="0"/>
              <a:t>就會改變；</a:t>
            </a:r>
            <a:r>
              <a:rPr lang="zh-TW" altLang="en-US" b="1" smtClean="0">
                <a:solidFill>
                  <a:srgbClr val="FF0000"/>
                </a:solidFill>
              </a:rPr>
              <a:t>性格</a:t>
            </a:r>
            <a:r>
              <a:rPr lang="zh-TW" altLang="en-US" b="1" smtClean="0"/>
              <a:t>改變，</a:t>
            </a:r>
            <a:r>
              <a:rPr lang="zh-TW" altLang="en-US" b="1" smtClean="0">
                <a:solidFill>
                  <a:srgbClr val="0000FF"/>
                </a:solidFill>
              </a:rPr>
              <a:t>命運</a:t>
            </a:r>
            <a:r>
              <a:rPr lang="zh-TW" altLang="en-US" b="1" smtClean="0"/>
              <a:t>就會跟著改變。」</a:t>
            </a:r>
            <a:endParaRPr lang="en-US" altLang="zh-TW" b="1" smtClean="0"/>
          </a:p>
          <a:p>
            <a:r>
              <a:rPr lang="zh-TW" altLang="en-US" b="1" smtClean="0"/>
              <a:t>觀念</a:t>
            </a:r>
            <a:r>
              <a:rPr lang="en-US" altLang="zh-TW" b="1" smtClean="0">
                <a:sym typeface="Wingdings" pitchFamily="2" charset="2"/>
              </a:rPr>
              <a:t></a:t>
            </a:r>
            <a:r>
              <a:rPr lang="zh-TW" altLang="en-US" b="1" smtClean="0">
                <a:sym typeface="Wingdings" pitchFamily="2" charset="2"/>
              </a:rPr>
              <a:t>態度</a:t>
            </a:r>
            <a:r>
              <a:rPr lang="en-US" altLang="zh-TW" b="1" smtClean="0">
                <a:sym typeface="Wingdings" pitchFamily="2" charset="2"/>
              </a:rPr>
              <a:t></a:t>
            </a:r>
            <a:r>
              <a:rPr lang="zh-TW" altLang="en-US" b="1" smtClean="0">
                <a:sym typeface="Wingdings" pitchFamily="2" charset="2"/>
              </a:rPr>
              <a:t>行為</a:t>
            </a:r>
            <a:r>
              <a:rPr lang="en-US" altLang="zh-TW" b="1" smtClean="0">
                <a:sym typeface="Wingdings" pitchFamily="2" charset="2"/>
              </a:rPr>
              <a:t></a:t>
            </a:r>
            <a:r>
              <a:rPr lang="zh-TW" altLang="en-US" b="1" smtClean="0">
                <a:sym typeface="Wingdings" pitchFamily="2" charset="2"/>
              </a:rPr>
              <a:t>習慣</a:t>
            </a:r>
            <a:r>
              <a:rPr lang="en-US" altLang="zh-TW" b="1" smtClean="0">
                <a:sym typeface="Wingdings" pitchFamily="2" charset="2"/>
              </a:rPr>
              <a:t></a:t>
            </a:r>
            <a:r>
              <a:rPr lang="zh-TW" altLang="en-US" b="1" smtClean="0">
                <a:sym typeface="Wingdings" pitchFamily="2" charset="2"/>
              </a:rPr>
              <a:t>性格</a:t>
            </a:r>
            <a:r>
              <a:rPr lang="en-US" altLang="zh-TW" b="1" smtClean="0">
                <a:sym typeface="Wingdings" pitchFamily="2" charset="2"/>
              </a:rPr>
              <a:t></a:t>
            </a:r>
            <a:r>
              <a:rPr lang="zh-TW" altLang="en-US" b="1" smtClean="0">
                <a:sym typeface="Wingdings" pitchFamily="2" charset="2"/>
              </a:rPr>
              <a:t>命運</a:t>
            </a:r>
            <a:endParaRPr lang="en-US" altLang="zh-TW" b="1" smtClean="0"/>
          </a:p>
          <a:p>
            <a:r>
              <a:rPr lang="zh-TW" altLang="en-US" smtClean="0"/>
              <a:t>人人都想追求幸福</a:t>
            </a:r>
            <a:r>
              <a:rPr lang="en-US" altLang="zh-TW" smtClean="0"/>
              <a:t>(</a:t>
            </a:r>
            <a:r>
              <a:rPr lang="zh-TW" altLang="en-US" smtClean="0"/>
              <a:t>快樂</a:t>
            </a:r>
            <a:r>
              <a:rPr lang="en-US" altLang="zh-TW" smtClean="0"/>
              <a:t>)</a:t>
            </a:r>
            <a:r>
              <a:rPr lang="zh-TW" altLang="en-US" smtClean="0"/>
              <a:t>人生。但根源在哪裡？根源在於</a:t>
            </a:r>
            <a:r>
              <a:rPr lang="zh-TW" altLang="en-US" smtClean="0">
                <a:solidFill>
                  <a:srgbClr val="FF0000"/>
                </a:solidFill>
              </a:rPr>
              <a:t>他的思想觀念要正確</a:t>
            </a:r>
            <a:endParaRPr lang="en-US" altLang="zh-TW" smtClean="0">
              <a:solidFill>
                <a:srgbClr val="FF0000"/>
              </a:solidFill>
            </a:endParaRPr>
          </a:p>
          <a:p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763D6-39C1-4CFC-A48E-40E58DC9B174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37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心的開關順暢嗎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989138"/>
            <a:ext cx="8642350" cy="4210050"/>
          </a:xfrm>
        </p:spPr>
        <p:txBody>
          <a:bodyPr/>
          <a:lstStyle/>
          <a:p>
            <a:r>
              <a:rPr lang="zh-TW" altLang="en-US" smtClean="0"/>
              <a:t>轉動快樂之鑰</a:t>
            </a:r>
            <a:r>
              <a:rPr lang="en-US" altLang="zh-TW" smtClean="0"/>
              <a:t>:</a:t>
            </a:r>
            <a:endParaRPr lang="en-US" altLang="zh-TW" b="1" smtClean="0">
              <a:solidFill>
                <a:srgbClr val="FF0000"/>
              </a:solidFill>
            </a:endParaRPr>
          </a:p>
          <a:p>
            <a:r>
              <a:rPr lang="zh-TW" altLang="en-US" b="1" smtClean="0">
                <a:solidFill>
                  <a:srgbClr val="FF0000"/>
                </a:solidFill>
              </a:rPr>
              <a:t>觀功念恩</a:t>
            </a:r>
            <a:r>
              <a:rPr lang="en-US" altLang="zh-TW" smtClean="0"/>
              <a:t>(</a:t>
            </a:r>
            <a:r>
              <a:rPr lang="zh-TW" altLang="en-US" smtClean="0"/>
              <a:t>觀察別人的功德、念別人對我的恩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我們缺乏</a:t>
            </a:r>
            <a:r>
              <a:rPr lang="zh-TW" altLang="en-US" smtClean="0">
                <a:solidFill>
                  <a:srgbClr val="FF0000"/>
                </a:solidFill>
              </a:rPr>
              <a:t>發現美的眼睛</a:t>
            </a:r>
            <a:r>
              <a:rPr lang="zh-TW" altLang="en-US" smtClean="0"/>
              <a:t>。 </a:t>
            </a:r>
            <a:r>
              <a:rPr lang="en-US" altLang="zh-TW" smtClean="0"/>
              <a:t>(</a:t>
            </a:r>
            <a:r>
              <a:rPr lang="zh-TW" altLang="en-US" smtClean="0"/>
              <a:t>正向思考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將</a:t>
            </a:r>
            <a:r>
              <a:rPr lang="zh-TW" altLang="en-US" smtClean="0">
                <a:solidFill>
                  <a:srgbClr val="FF0000"/>
                </a:solidFill>
              </a:rPr>
              <a:t>觀功念恩</a:t>
            </a:r>
            <a:r>
              <a:rPr lang="zh-TW" altLang="en-US" smtClean="0"/>
              <a:t>養成習慣，遇到大逆境才能順利開關</a:t>
            </a:r>
            <a:endParaRPr lang="en-US" altLang="zh-TW" smtClean="0"/>
          </a:p>
          <a:p>
            <a:r>
              <a:rPr lang="zh-TW" altLang="en-US" smtClean="0"/>
              <a:t>影片</a:t>
            </a:r>
            <a:r>
              <a:rPr lang="en-US" altLang="zh-TW" smtClean="0"/>
              <a:t>(</a:t>
            </a:r>
            <a:r>
              <a:rPr lang="en-US" altLang="zh-TW" smtClean="0">
                <a:hlinkClick r:id="rId2" action="ppaction://hlinkfile"/>
              </a:rPr>
              <a:t>validation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2669B-40FC-46FC-B875-B4EF3C46012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0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產生</a:t>
            </a:r>
            <a:r>
              <a:rPr lang="zh-TW" altLang="en-US" smtClean="0">
                <a:solidFill>
                  <a:srgbClr val="0000FF"/>
                </a:solidFill>
              </a:rPr>
              <a:t>樂或苦</a:t>
            </a:r>
            <a:r>
              <a:rPr lang="zh-TW" altLang="en-US" smtClean="0"/>
              <a:t>的原理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0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上箭號 4"/>
          <p:cNvSpPr/>
          <p:nvPr/>
        </p:nvSpPr>
        <p:spPr>
          <a:xfrm>
            <a:off x="5186363" y="3141663"/>
            <a:ext cx="719137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754563" y="3794125"/>
            <a:ext cx="1584325" cy="9223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+mj-ea"/>
                <a:ea typeface="+mj-ea"/>
              </a:rPr>
              <a:t>見解</a:t>
            </a:r>
          </a:p>
        </p:txBody>
      </p:sp>
      <p:sp>
        <p:nvSpPr>
          <p:cNvPr id="32774" name="文字方塊 6"/>
          <p:cNvSpPr txBox="1">
            <a:spLocks noChangeArrowheads="1"/>
          </p:cNvSpPr>
          <p:nvPr/>
        </p:nvSpPr>
        <p:spPr bwMode="auto">
          <a:xfrm>
            <a:off x="8243888" y="1854200"/>
            <a:ext cx="865187" cy="1754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5400">
                <a:solidFill>
                  <a:schemeClr val="tx1"/>
                </a:solidFill>
                <a:ea typeface="新細明體" charset="-120"/>
              </a:rPr>
              <a:t>苦</a:t>
            </a:r>
            <a:endParaRPr lang="en-US" altLang="zh-TW" sz="5400">
              <a:solidFill>
                <a:schemeClr val="tx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5400">
                <a:solidFill>
                  <a:srgbClr val="FF0000"/>
                </a:solidFill>
                <a:ea typeface="新細明體" charset="-120"/>
              </a:rPr>
              <a:t>樂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3338" y="4883150"/>
            <a:ext cx="5832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修練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: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苦樂取決於見解而非情境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FBB98-4C14-4E3F-A2F9-2FB5B4180F0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201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問題</a:t>
            </a:r>
          </a:p>
        </p:txBody>
      </p:sp>
      <p:sp>
        <p:nvSpPr>
          <p:cNvPr id="4" name="文字方塊 1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567737" cy="2357437"/>
          </a:xfrm>
        </p:spPr>
        <p:txBody>
          <a:bodyPr>
            <a:spAutoFit/>
          </a:bodyPr>
          <a:lstStyle/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人為何會產生</a:t>
            </a: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快樂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的感覺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?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 產生的機制為何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?</a:t>
            </a:r>
          </a:p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諸多社會現象顯示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: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沒錢萬事哀、有錢才快樂</a:t>
            </a:r>
            <a:endParaRPr lang="en-US" altLang="zh-TW" smtClean="0">
              <a:solidFill>
                <a:srgbClr val="FF0000"/>
              </a:solidFill>
              <a:ea typeface="新細明體" charset="-120"/>
            </a:endParaRPr>
          </a:p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要有</a:t>
            </a: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多少錢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才能讓您感覺</a:t>
            </a:r>
            <a:r>
              <a:rPr lang="zh-TW" altLang="en-US" smtClean="0">
                <a:solidFill>
                  <a:srgbClr val="FF0000"/>
                </a:solidFill>
                <a:ea typeface="新細明體" charset="-120"/>
              </a:rPr>
              <a:t>幸福快樂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?</a:t>
            </a:r>
            <a:endParaRPr lang="en-US" altLang="zh-TW" smtClean="0">
              <a:solidFill>
                <a:schemeClr val="tx1"/>
              </a:solidFill>
              <a:ea typeface="新細明體" charset="-120"/>
              <a:hlinkClick r:id="rId2" action="ppaction://hlinkfile"/>
            </a:endParaRPr>
          </a:p>
          <a:p>
            <a:pPr eaLnBrk="1" hangingPunct="1"/>
            <a:r>
              <a:rPr lang="zh-TW" altLang="en-US" smtClean="0">
                <a:solidFill>
                  <a:schemeClr val="tx1"/>
                </a:solidFill>
                <a:ea typeface="新細明體" charset="-120"/>
                <a:hlinkClick r:id="rId2" action="ppaction://hlinkfile"/>
              </a:rPr>
              <a:t>多少才夠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  <a:hlinkClick r:id="rId2" action="ppaction://hlinkfile"/>
              </a:rPr>
              <a:t>?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  <a:hlinkClick r:id="rId2" action="ppaction://hlinkfile"/>
              </a:rPr>
              <a:t> 影片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  <a:hlinkClick r:id="rId2" action="ppaction://hlinkfile"/>
              </a:rPr>
              <a:t>5’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(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艾倫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-</a:t>
            </a:r>
            <a:r>
              <a:rPr lang="zh-TW" altLang="en-US" smtClean="0">
                <a:solidFill>
                  <a:schemeClr val="tx1"/>
                </a:solidFill>
                <a:ea typeface="新細明體" charset="-120"/>
              </a:rPr>
              <a:t>多少才夠</a:t>
            </a:r>
            <a:r>
              <a:rPr lang="en-US" altLang="zh-TW" smtClean="0">
                <a:solidFill>
                  <a:schemeClr val="tx1"/>
                </a:solidFill>
                <a:ea typeface="新細明體" charset="-120"/>
              </a:rPr>
              <a:t>)</a:t>
            </a:r>
            <a:endParaRPr lang="zh-TW" altLang="en-US" smtClean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92118-FBD8-4D74-93F5-CE2BD2296226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65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影片回顧</a:t>
            </a:r>
            <a:r>
              <a:rPr lang="en-US" altLang="zh-TW" dirty="0" smtClean="0"/>
              <a:t>:</a:t>
            </a:r>
            <a:r>
              <a:rPr lang="zh-TW" altLang="en-US" dirty="0" smtClean="0"/>
              <a:t> 快樂的來源</a:t>
            </a:r>
            <a:r>
              <a:rPr lang="en-US" altLang="zh-TW" dirty="0" smtClean="0"/>
              <a:t>?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50825" y="1989138"/>
            <a:ext cx="8220075" cy="4210050"/>
          </a:xfrm>
        </p:spPr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1</a:t>
            </a:r>
            <a:r>
              <a:rPr lang="zh-TW" altLang="en-US" smtClean="0"/>
              <a:t>層</a:t>
            </a:r>
            <a:r>
              <a:rPr lang="en-US" altLang="zh-TW" smtClean="0"/>
              <a:t>:</a:t>
            </a:r>
            <a:r>
              <a:rPr lang="zh-TW" altLang="en-US" smtClean="0"/>
              <a:t> </a:t>
            </a:r>
            <a:r>
              <a:rPr lang="zh-TW" altLang="en-US" smtClean="0">
                <a:solidFill>
                  <a:srgbClr val="FF0000"/>
                </a:solidFill>
              </a:rPr>
              <a:t>物質的滿足</a:t>
            </a:r>
            <a:r>
              <a:rPr lang="zh-TW" altLang="en-US" smtClean="0"/>
              <a:t>帶來的愉悅</a:t>
            </a:r>
            <a:endParaRPr lang="en-US" altLang="zh-TW" smtClean="0"/>
          </a:p>
          <a:p>
            <a:pPr lvl="1"/>
            <a:r>
              <a:rPr lang="zh-TW" altLang="en-US" smtClean="0"/>
              <a:t>透過神經系統來體驗物質帶來的愉悅</a:t>
            </a:r>
            <a:endParaRPr lang="en-US" altLang="zh-TW" smtClean="0"/>
          </a:p>
          <a:p>
            <a:pPr lvl="1"/>
            <a:r>
              <a:rPr lang="zh-TW" altLang="en-US" smtClean="0"/>
              <a:t>神經系統對新事物才有反應</a:t>
            </a:r>
            <a:endParaRPr lang="en-US" altLang="zh-TW" smtClean="0"/>
          </a:p>
          <a:p>
            <a:pPr lvl="1"/>
            <a:r>
              <a:rPr lang="zh-TW" altLang="en-US" smtClean="0"/>
              <a:t>一旦神經系統習慣某樣事物，它就會快速關閉</a:t>
            </a:r>
            <a:endParaRPr lang="en-US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F58A5-CB18-40E7-AA40-694E71FF6886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17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影片回顧</a:t>
            </a:r>
            <a:r>
              <a:rPr lang="en-US" altLang="zh-TW" smtClean="0"/>
              <a:t>:</a:t>
            </a:r>
            <a:r>
              <a:rPr lang="zh-TW" altLang="en-US" smtClean="0"/>
              <a:t> 快樂的來源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50825" y="1989138"/>
            <a:ext cx="8220075" cy="4210050"/>
          </a:xfrm>
        </p:spPr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2</a:t>
            </a:r>
            <a:r>
              <a:rPr lang="zh-TW" altLang="en-US" smtClean="0"/>
              <a:t>層</a:t>
            </a:r>
            <a:r>
              <a:rPr lang="en-US" altLang="zh-TW" smtClean="0"/>
              <a:t>:</a:t>
            </a:r>
            <a:r>
              <a:rPr lang="zh-TW" altLang="en-US" smtClean="0"/>
              <a:t> 花時間從事各種活動</a:t>
            </a:r>
            <a:endParaRPr lang="en-US" altLang="zh-TW" smtClean="0"/>
          </a:p>
          <a:p>
            <a:pPr lvl="1"/>
            <a:r>
              <a:rPr lang="zh-TW" altLang="en-US" smtClean="0"/>
              <a:t>從事令人專注的活動產生</a:t>
            </a:r>
            <a:r>
              <a:rPr lang="zh-TW" altLang="en-US" smtClean="0">
                <a:solidFill>
                  <a:srgbClr val="FF0000"/>
                </a:solidFill>
              </a:rPr>
              <a:t>心流</a:t>
            </a:r>
            <a:endParaRPr lang="en-US" altLang="zh-TW" smtClean="0">
              <a:solidFill>
                <a:srgbClr val="FF0000"/>
              </a:solidFill>
            </a:endParaRPr>
          </a:p>
          <a:p>
            <a:pPr lvl="1"/>
            <a:r>
              <a:rPr lang="zh-TW" altLang="en-US" smtClean="0"/>
              <a:t>每個人產生心流的活動不同</a:t>
            </a:r>
            <a:r>
              <a:rPr lang="en-US" altLang="zh-TW" smtClean="0"/>
              <a:t>:</a:t>
            </a:r>
            <a:r>
              <a:rPr lang="zh-TW" altLang="en-US" smtClean="0"/>
              <a:t>音樂、閱讀、運動</a:t>
            </a:r>
            <a:endParaRPr lang="en-US" altLang="zh-TW" smtClean="0"/>
          </a:p>
          <a:p>
            <a:pPr lvl="1"/>
            <a:r>
              <a:rPr lang="zh-TW" altLang="en-US" smtClean="0"/>
              <a:t>找尋您的心流活動，創造長期幸福感</a:t>
            </a:r>
            <a:endParaRPr lang="en-US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3D2AB-9437-4A83-BC6C-8734F4EEC03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81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影片回顧</a:t>
            </a:r>
            <a:r>
              <a:rPr lang="en-US" altLang="zh-TW" smtClean="0"/>
              <a:t>:</a:t>
            </a:r>
            <a:r>
              <a:rPr lang="zh-TW" altLang="en-US" smtClean="0"/>
              <a:t> 快樂的來源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3</a:t>
            </a:r>
            <a:r>
              <a:rPr lang="zh-TW" altLang="en-US" smtClean="0"/>
              <a:t>層</a:t>
            </a:r>
            <a:r>
              <a:rPr lang="en-US" altLang="zh-TW" smtClean="0"/>
              <a:t>:</a:t>
            </a:r>
            <a:r>
              <a:rPr lang="zh-TW" altLang="en-US" smtClean="0"/>
              <a:t> 透過人際關係對他人產生正向影響</a:t>
            </a:r>
            <a:endParaRPr lang="en-US" altLang="zh-TW" smtClean="0"/>
          </a:p>
          <a:p>
            <a:pPr lvl="1"/>
            <a:r>
              <a:rPr lang="zh-TW" altLang="en-US" smtClean="0"/>
              <a:t>透由心流活動，對他人產生正向影響，例如幫助別人，幸福感可大幅提升</a:t>
            </a:r>
            <a:endParaRPr lang="en-US" altLang="zh-TW" smtClean="0"/>
          </a:p>
          <a:p>
            <a:pPr lvl="1"/>
            <a:r>
              <a:rPr lang="zh-TW" altLang="en-US" smtClean="0"/>
              <a:t>反之則不然 </a:t>
            </a:r>
            <a:r>
              <a:rPr lang="en-US" altLang="zh-TW" sz="1100" smtClean="0"/>
              <a:t>(</a:t>
            </a:r>
            <a:r>
              <a:rPr lang="zh-TW" altLang="en-US" sz="1100" smtClean="0"/>
              <a:t>專注一件不好的事，對人有害</a:t>
            </a:r>
            <a:r>
              <a:rPr lang="en-US" altLang="zh-TW" sz="1100" smtClean="0"/>
              <a:t>)</a:t>
            </a:r>
          </a:p>
          <a:p>
            <a:r>
              <a:rPr lang="en-US" altLang="zh-TW" smtClean="0"/>
              <a:t>The other pair(</a:t>
            </a:r>
            <a:r>
              <a:rPr lang="zh-TW" altLang="en-US" smtClean="0">
                <a:hlinkClick r:id="rId2" action="ppaction://hlinkfile"/>
              </a:rPr>
              <a:t>影片</a:t>
            </a:r>
            <a:r>
              <a:rPr lang="en-US" altLang="zh-TW" smtClean="0"/>
              <a:t>)</a:t>
            </a:r>
          </a:p>
          <a:p>
            <a:r>
              <a:rPr lang="en-US" altLang="zh-TW" sz="4000" smtClean="0">
                <a:solidFill>
                  <a:srgbClr val="FF0000"/>
                </a:solidFill>
              </a:rPr>
              <a:t>Giving is happiness.</a:t>
            </a:r>
            <a:endParaRPr lang="zh-TW" altLang="en-US" sz="4000" smtClean="0">
              <a:solidFill>
                <a:srgbClr val="FF0000"/>
              </a:solidFill>
            </a:endParaRPr>
          </a:p>
          <a:p>
            <a:pPr lvl="1"/>
            <a:endParaRPr lang="en-US" altLang="zh-TW" sz="1100" smtClean="0"/>
          </a:p>
          <a:p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A97A8-AA91-4847-B6EB-184884FF4F42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1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大綱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趨樂避苦的本能</a:t>
            </a:r>
            <a:endParaRPr lang="en-US" altLang="zh-TW" smtClean="0"/>
          </a:p>
          <a:p>
            <a:r>
              <a:rPr lang="zh-TW" altLang="en-US" smtClean="0"/>
              <a:t>苦樂的來源</a:t>
            </a:r>
            <a:endParaRPr lang="en-US" altLang="zh-TW" smtClean="0"/>
          </a:p>
          <a:p>
            <a:r>
              <a:rPr lang="zh-TW" altLang="en-US" smtClean="0"/>
              <a:t>快樂之鑰</a:t>
            </a:r>
            <a:endParaRPr lang="en-US" altLang="zh-TW" smtClean="0"/>
          </a:p>
          <a:p>
            <a:r>
              <a:rPr lang="zh-TW" altLang="en-US" smtClean="0"/>
              <a:t>快樂與大腦的關係</a:t>
            </a:r>
            <a:endParaRPr lang="en-US" altLang="zh-TW" smtClean="0"/>
          </a:p>
          <a:p>
            <a:r>
              <a:rPr lang="zh-TW" altLang="en-US" smtClean="0"/>
              <a:t>從心靈與物質的角度看苦樂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E36B3-935A-47D2-B8B7-622FBD85675B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19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快樂 與 幸福 的差異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468313" y="1700213"/>
            <a:ext cx="8002587" cy="4498975"/>
          </a:xfrm>
        </p:spPr>
        <p:txBody>
          <a:bodyPr/>
          <a:lstStyle/>
          <a:p>
            <a:r>
              <a:rPr lang="zh-TW" altLang="en-US" smtClean="0"/>
              <a:t>維基百科</a:t>
            </a:r>
            <a:r>
              <a:rPr lang="en-US" altLang="zh-TW" smtClean="0"/>
              <a:t>:</a:t>
            </a:r>
          </a:p>
          <a:p>
            <a:r>
              <a:rPr lang="zh-TW" altLang="zh-TW" b="1" smtClean="0">
                <a:solidFill>
                  <a:srgbClr val="FF0000"/>
                </a:solidFill>
              </a:rPr>
              <a:t>快樂</a:t>
            </a:r>
            <a:r>
              <a:rPr lang="zh-TW" altLang="zh-TW" smtClean="0"/>
              <a:t>是一種</a:t>
            </a:r>
            <a:r>
              <a:rPr lang="zh-TW" altLang="zh-TW" smtClean="0">
                <a:solidFill>
                  <a:srgbClr val="FF0000"/>
                </a:solidFill>
              </a:rPr>
              <a:t>感受良好</a:t>
            </a:r>
            <a:r>
              <a:rPr lang="zh-TW" altLang="zh-TW" smtClean="0"/>
              <a:t>時的情緒反應</a:t>
            </a:r>
            <a:r>
              <a:rPr lang="en-US" altLang="zh-TW" smtClean="0"/>
              <a:t>…</a:t>
            </a:r>
            <a:r>
              <a:rPr lang="zh-TW" altLang="zh-TW" smtClean="0"/>
              <a:t>快樂最常見的表達方式就是</a:t>
            </a:r>
            <a:r>
              <a:rPr lang="zh-TW" altLang="zh-TW" smtClean="0">
                <a:solidFill>
                  <a:srgbClr val="FF0000"/>
                </a:solidFill>
              </a:rPr>
              <a:t>笑</a:t>
            </a:r>
            <a:r>
              <a:rPr lang="zh-TW" altLang="zh-TW" smtClean="0"/>
              <a:t>。</a:t>
            </a:r>
            <a:endParaRPr lang="en-US" altLang="zh-TW" smtClean="0"/>
          </a:p>
          <a:p>
            <a:r>
              <a:rPr lang="zh-TW" altLang="zh-TW" b="1" smtClean="0">
                <a:solidFill>
                  <a:srgbClr val="FF0000"/>
                </a:solidFill>
              </a:rPr>
              <a:t>幸福</a:t>
            </a:r>
            <a:r>
              <a:rPr lang="zh-TW" altLang="zh-TW" smtClean="0"/>
              <a:t>則涉及到與</a:t>
            </a:r>
            <a:r>
              <a:rPr lang="zh-TW" altLang="zh-TW" smtClean="0">
                <a:solidFill>
                  <a:srgbClr val="FF0000"/>
                </a:solidFill>
              </a:rPr>
              <a:t>他人、家庭</a:t>
            </a:r>
            <a:r>
              <a:rPr lang="zh-TW" altLang="zh-TW" smtClean="0"/>
              <a:t>的</a:t>
            </a:r>
            <a:r>
              <a:rPr lang="zh-TW" altLang="zh-TW" smtClean="0">
                <a:solidFill>
                  <a:srgbClr val="FF0000"/>
                </a:solidFill>
              </a:rPr>
              <a:t>長期正面</a:t>
            </a:r>
            <a:r>
              <a:rPr lang="zh-TW" altLang="zh-TW" smtClean="0"/>
              <a:t>的交互過程</a:t>
            </a:r>
            <a:endParaRPr lang="en-US" altLang="zh-TW" smtClean="0"/>
          </a:p>
          <a:p>
            <a:r>
              <a:rPr lang="zh-TW" altLang="en-US" smtClean="0"/>
              <a:t>如何從</a:t>
            </a:r>
            <a:r>
              <a:rPr lang="zh-TW" altLang="en-US" smtClean="0">
                <a:solidFill>
                  <a:srgbClr val="FF0000"/>
                </a:solidFill>
              </a:rPr>
              <a:t>快樂</a:t>
            </a:r>
            <a:r>
              <a:rPr lang="zh-TW" altLang="en-US" smtClean="0"/>
              <a:t>升級到</a:t>
            </a:r>
            <a:r>
              <a:rPr lang="zh-TW" altLang="en-US" smtClean="0">
                <a:solidFill>
                  <a:srgbClr val="FF0000"/>
                </a:solidFill>
              </a:rPr>
              <a:t>幸福</a:t>
            </a:r>
            <a:r>
              <a:rPr lang="en-US" altLang="zh-TW" smtClean="0"/>
              <a:t>?(</a:t>
            </a:r>
            <a:r>
              <a:rPr lang="zh-TW" altLang="en-US" smtClean="0">
                <a:hlinkClick r:id="rId2" action="ppaction://hlinkfile"/>
              </a:rPr>
              <a:t>影片</a:t>
            </a:r>
            <a:r>
              <a:rPr lang="en-US" altLang="zh-TW" smtClean="0">
                <a:hlinkClick r:id="rId2" action="ppaction://hlinkfile"/>
              </a:rPr>
              <a:t>-</a:t>
            </a:r>
            <a:r>
              <a:rPr lang="zh-TW" altLang="en-US" smtClean="0">
                <a:hlinkClick r:id="rId2" action="ppaction://hlinkfile"/>
              </a:rPr>
              <a:t>無名英雄</a:t>
            </a:r>
            <a:r>
              <a:rPr lang="en-US" altLang="zh-TW" smtClean="0"/>
              <a:t>)</a:t>
            </a:r>
            <a:endParaRPr lang="zh-TW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40BB6-8DCC-4E49-998B-A91072124519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83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幸福 公式</a:t>
            </a:r>
            <a:r>
              <a:rPr lang="en-US" altLang="zh-TW" smtClean="0"/>
              <a:t>: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2410" y="2189162"/>
            <a:ext cx="7886700" cy="435133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獲得</a:t>
            </a:r>
            <a:r>
              <a:rPr lang="en-US" altLang="zh-TW" dirty="0" smtClean="0"/>
              <a:t>“</a:t>
            </a:r>
            <a:r>
              <a:rPr lang="zh-TW" altLang="en-US" dirty="0" smtClean="0"/>
              <a:t>快樂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的最便宜方法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如何才能 </a:t>
            </a:r>
            <a:r>
              <a:rPr lang="en-US" altLang="zh-TW" dirty="0" smtClean="0"/>
              <a:t>“</a:t>
            </a:r>
            <a:r>
              <a:rPr lang="zh-TW" altLang="en-US" dirty="0" smtClean="0">
                <a:solidFill>
                  <a:srgbClr val="FF0000"/>
                </a:solidFill>
              </a:rPr>
              <a:t>有意義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幸福公式如何運轉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大腦開發，自己來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403648" y="4766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5580112" y="4149080"/>
          <a:ext cx="3168352" cy="211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上彎箭號 6"/>
          <p:cNvSpPr/>
          <p:nvPr/>
        </p:nvSpPr>
        <p:spPr>
          <a:xfrm rot="5400000">
            <a:off x="3816350" y="3752850"/>
            <a:ext cx="2303463" cy="12239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10" name="群組 9"/>
          <p:cNvGrpSpPr>
            <a:grpSpLocks/>
          </p:cNvGrpSpPr>
          <p:nvPr/>
        </p:nvGrpSpPr>
        <p:grpSpPr bwMode="auto">
          <a:xfrm>
            <a:off x="1042988" y="188913"/>
            <a:ext cx="2016125" cy="1655762"/>
            <a:chOff x="1043608" y="188640"/>
            <a:chExt cx="2016224" cy="1656184"/>
          </a:xfrm>
        </p:grpSpPr>
        <p:sp>
          <p:nvSpPr>
            <p:cNvPr id="8" name="文字方塊 7"/>
            <p:cNvSpPr txBox="1"/>
            <p:nvPr/>
          </p:nvSpPr>
          <p:spPr>
            <a:xfrm>
              <a:off x="1043608" y="188640"/>
              <a:ext cx="2016224" cy="120045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TW" altLang="en-US" sz="3600" dirty="0">
                  <a:solidFill>
                    <a:srgbClr val="FF0000"/>
                  </a:solidFill>
                </a:rPr>
                <a:t>經常感恩</a:t>
              </a:r>
              <a:r>
                <a:rPr lang="zh-TW" altLang="en-US" sz="3600" dirty="0">
                  <a:solidFill>
                    <a:srgbClr val="000000"/>
                  </a:solidFill>
                </a:rPr>
                <a:t>的習慣</a:t>
              </a:r>
              <a:endParaRPr lang="zh-TW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向下箭號 8"/>
            <p:cNvSpPr/>
            <p:nvPr/>
          </p:nvSpPr>
          <p:spPr>
            <a:xfrm>
              <a:off x="1835809" y="1389096"/>
              <a:ext cx="431821" cy="455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18044-D625-4E1D-9C69-8DC38691757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82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785225" cy="1009650"/>
          </a:xfrm>
        </p:spPr>
        <p:txBody>
          <a:bodyPr/>
          <a:lstStyle/>
          <a:p>
            <a:r>
              <a:rPr lang="zh-TW" altLang="zh-TW" smtClean="0">
                <a:solidFill>
                  <a:srgbClr val="FF0000"/>
                </a:solidFill>
              </a:rPr>
              <a:t>快樂</a:t>
            </a:r>
            <a:r>
              <a:rPr lang="zh-TW" altLang="zh-TW" smtClean="0"/>
              <a:t>是一種</a:t>
            </a:r>
            <a:r>
              <a:rPr lang="zh-TW" altLang="zh-TW" smtClean="0">
                <a:solidFill>
                  <a:srgbClr val="FF0000"/>
                </a:solidFill>
              </a:rPr>
              <a:t>感受良好</a:t>
            </a:r>
            <a:r>
              <a:rPr lang="zh-TW" altLang="zh-TW" smtClean="0"/>
              <a:t>時的情緒反應</a:t>
            </a:r>
            <a:endParaRPr lang="zh-TW" altLang="en-US" smtClean="0"/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468313" y="1196975"/>
            <a:ext cx="8002587" cy="4210050"/>
          </a:xfrm>
        </p:spPr>
        <p:txBody>
          <a:bodyPr/>
          <a:lstStyle/>
          <a:p>
            <a:r>
              <a:rPr lang="zh-TW" altLang="en-US" smtClean="0"/>
              <a:t>如何得到 </a:t>
            </a:r>
            <a:r>
              <a:rPr lang="en-US" altLang="zh-TW" smtClean="0">
                <a:solidFill>
                  <a:srgbClr val="FF0000"/>
                </a:solidFill>
              </a:rPr>
              <a:t>『</a:t>
            </a:r>
            <a:r>
              <a:rPr lang="zh-TW" altLang="zh-TW" smtClean="0">
                <a:solidFill>
                  <a:srgbClr val="FF0000"/>
                </a:solidFill>
              </a:rPr>
              <a:t>感受良好</a:t>
            </a:r>
            <a:r>
              <a:rPr lang="en-US" altLang="zh-TW" smtClean="0">
                <a:solidFill>
                  <a:srgbClr val="FF0000"/>
                </a:solidFill>
              </a:rPr>
              <a:t>』?</a:t>
            </a:r>
          </a:p>
          <a:p>
            <a:r>
              <a:rPr lang="zh-TW" altLang="en-US" smtClean="0">
                <a:solidFill>
                  <a:srgbClr val="FF0000"/>
                </a:solidFill>
              </a:rPr>
              <a:t>如何避免 </a:t>
            </a:r>
            <a:r>
              <a:rPr lang="en-US" altLang="zh-TW" smtClean="0">
                <a:solidFill>
                  <a:srgbClr val="FF0000"/>
                </a:solidFill>
              </a:rPr>
              <a:t>『</a:t>
            </a:r>
            <a:r>
              <a:rPr lang="zh-TW" altLang="zh-TW" smtClean="0">
                <a:solidFill>
                  <a:srgbClr val="FF0000"/>
                </a:solidFill>
              </a:rPr>
              <a:t>感受</a:t>
            </a:r>
            <a:r>
              <a:rPr lang="zh-TW" altLang="en-US" smtClean="0">
                <a:solidFill>
                  <a:srgbClr val="FF0000"/>
                </a:solidFill>
              </a:rPr>
              <a:t>痛苦</a:t>
            </a:r>
            <a:r>
              <a:rPr lang="en-US" altLang="zh-TW" smtClean="0">
                <a:solidFill>
                  <a:srgbClr val="FF0000"/>
                </a:solidFill>
              </a:rPr>
              <a:t>』?</a:t>
            </a:r>
          </a:p>
          <a:p>
            <a:r>
              <a:rPr lang="zh-TW" altLang="en-US" smtClean="0">
                <a:solidFill>
                  <a:srgbClr val="FF0000"/>
                </a:solidFill>
              </a:rPr>
              <a:t>是什麼造成</a:t>
            </a:r>
            <a:r>
              <a:rPr lang="en-US" altLang="zh-TW" smtClean="0">
                <a:solidFill>
                  <a:srgbClr val="FF0000"/>
                </a:solidFill>
              </a:rPr>
              <a:t>『</a:t>
            </a:r>
            <a:r>
              <a:rPr lang="zh-TW" altLang="zh-TW" smtClean="0">
                <a:solidFill>
                  <a:srgbClr val="FF0000"/>
                </a:solidFill>
              </a:rPr>
              <a:t>感受</a:t>
            </a:r>
            <a:r>
              <a:rPr lang="zh-TW" altLang="en-US" smtClean="0">
                <a:solidFill>
                  <a:srgbClr val="FF0000"/>
                </a:solidFill>
              </a:rPr>
              <a:t>痛苦</a:t>
            </a:r>
            <a:r>
              <a:rPr lang="en-US" altLang="zh-TW" smtClean="0">
                <a:solidFill>
                  <a:srgbClr val="FF0000"/>
                </a:solidFill>
              </a:rPr>
              <a:t>』?</a:t>
            </a:r>
          </a:p>
          <a:p>
            <a:r>
              <a:rPr lang="zh-TW" altLang="zh-TW" b="1" smtClean="0">
                <a:solidFill>
                  <a:srgbClr val="FF0000"/>
                </a:solidFill>
              </a:rPr>
              <a:t>慾壑難填</a:t>
            </a:r>
            <a:r>
              <a:rPr lang="en-US" altLang="zh-TW" smtClean="0"/>
              <a:t>:</a:t>
            </a:r>
            <a:r>
              <a:rPr lang="zh-TW" altLang="en-US" smtClean="0"/>
              <a:t> 為</a:t>
            </a:r>
            <a:r>
              <a:rPr lang="zh-TW" altLang="zh-TW" smtClean="0">
                <a:solidFill>
                  <a:srgbClr val="FF0000"/>
                </a:solidFill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想得卻</a:t>
            </a:r>
            <a:r>
              <a:rPr lang="zh-TW" altLang="zh-TW" smtClean="0">
                <a:solidFill>
                  <a:srgbClr val="FF0000"/>
                </a:solidFill>
              </a:rPr>
              <a:t>得不到」</a:t>
            </a:r>
            <a:r>
              <a:rPr lang="zh-TW" altLang="zh-TW" smtClean="0"/>
              <a:t>和</a:t>
            </a:r>
            <a:r>
              <a:rPr lang="zh-TW" altLang="zh-TW" smtClean="0">
                <a:solidFill>
                  <a:srgbClr val="FF0000"/>
                </a:solidFill>
              </a:rPr>
              <a:t>「</a:t>
            </a:r>
            <a:r>
              <a:rPr lang="zh-TW" altLang="en-US" smtClean="0">
                <a:solidFill>
                  <a:srgbClr val="FF0000"/>
                </a:solidFill>
              </a:rPr>
              <a:t>已擁有卻</a:t>
            </a:r>
            <a:r>
              <a:rPr lang="zh-TW" altLang="zh-TW" smtClean="0">
                <a:solidFill>
                  <a:srgbClr val="FF0000"/>
                </a:solidFill>
              </a:rPr>
              <a:t>失去」</a:t>
            </a:r>
            <a:r>
              <a:rPr lang="zh-TW" altLang="en-US" smtClean="0">
                <a:solidFill>
                  <a:schemeClr val="tx1"/>
                </a:solidFill>
              </a:rPr>
              <a:t>而</a:t>
            </a:r>
            <a:r>
              <a:rPr lang="zh-TW" altLang="zh-TW" smtClean="0"/>
              <a:t>苦惱常常是</a:t>
            </a:r>
            <a:r>
              <a:rPr lang="zh-TW" altLang="zh-TW" smtClean="0">
                <a:solidFill>
                  <a:srgbClr val="FF0000"/>
                </a:solidFill>
              </a:rPr>
              <a:t>痛苦的根源</a:t>
            </a:r>
            <a:endParaRPr lang="en-US" altLang="zh-TW" smtClean="0"/>
          </a:p>
          <a:p>
            <a:r>
              <a:rPr lang="zh-TW" altLang="zh-TW" smtClean="0"/>
              <a:t>相反</a:t>
            </a:r>
            <a:r>
              <a:rPr lang="zh-TW" altLang="en-US" smtClean="0"/>
              <a:t>的，</a:t>
            </a:r>
            <a:r>
              <a:rPr lang="zh-TW" altLang="zh-TW" smtClean="0"/>
              <a:t>知足的人通常比較快樂，因為要求都不高，重視</a:t>
            </a:r>
            <a:r>
              <a:rPr lang="zh-TW" altLang="en-US" smtClean="0"/>
              <a:t>珍惜</a:t>
            </a:r>
            <a:r>
              <a:rPr lang="zh-TW" altLang="zh-TW" smtClean="0"/>
              <a:t>現在已有之獲得，進而對未來抱有健康的期許，因而容易達到快樂。</a:t>
            </a:r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E2CF6-E353-43BE-BE6E-897DC1D02F1D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70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8135938" cy="1009650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大腦的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en-US" altLang="zh-TW" smtClean="0">
                <a:solidFill>
                  <a:srgbClr val="FF0000"/>
                </a:solidFill>
              </a:rPr>
              <a:t/>
            </a:r>
            <a:br>
              <a:rPr lang="en-US" altLang="zh-TW" smtClean="0">
                <a:solidFill>
                  <a:srgbClr val="FF0000"/>
                </a:solidFill>
              </a:rPr>
            </a:br>
            <a:r>
              <a:rPr lang="en-US" altLang="zh-TW" smtClean="0">
                <a:solidFill>
                  <a:srgbClr val="FF0000"/>
                </a:solidFill>
              </a:rPr>
              <a:t>(precuneus)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777162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6084888" y="692150"/>
            <a:ext cx="287337" cy="15128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6" name="文字方塊 1"/>
          <p:cNvSpPr txBox="1">
            <a:spLocks noChangeArrowheads="1"/>
          </p:cNvSpPr>
          <p:nvPr/>
        </p:nvSpPr>
        <p:spPr bwMode="auto">
          <a:xfrm>
            <a:off x="6372225" y="7938"/>
            <a:ext cx="2647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chemeClr val="tx1"/>
                </a:solidFill>
                <a:ea typeface="新細明體" charset="-120"/>
              </a:rPr>
              <a:t>人腦有四十億個腦細胞，其中神經細胞有四億到十億個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381D-D046-43F8-A722-F81F4A3DD168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90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5937" cy="1009650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研究發現</a:t>
            </a:r>
            <a:r>
              <a:rPr lang="zh-TW" altLang="en-US" smtClean="0">
                <a:solidFill>
                  <a:srgbClr val="0000FF"/>
                </a:solidFill>
              </a:rPr>
              <a:t>幸福感</a:t>
            </a:r>
            <a:r>
              <a:rPr lang="zh-TW" altLang="en-US" smtClean="0"/>
              <a:t>與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人腦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zh-TW" altLang="en-US" smtClean="0"/>
              <a:t>有關</a:t>
            </a:r>
            <a:r>
              <a:rPr lang="en-US" altLang="zh-TW" smtClean="0"/>
              <a:t>1</a:t>
            </a:r>
            <a:endParaRPr lang="zh-TW" altLang="en-US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002587" cy="4210050"/>
          </a:xfrm>
        </p:spPr>
        <p:txBody>
          <a:bodyPr/>
          <a:lstStyle/>
          <a:p>
            <a:r>
              <a:rPr lang="zh-TW" altLang="en-US" smtClean="0"/>
              <a:t>京都大學佐藤彌教授</a:t>
            </a:r>
            <a:r>
              <a:rPr lang="en-US" altLang="zh-TW" smtClean="0"/>
              <a:t>:</a:t>
            </a:r>
            <a:r>
              <a:rPr lang="zh-TW" altLang="en-US" smtClean="0"/>
              <a:t>感到</a:t>
            </a:r>
            <a:r>
              <a:rPr lang="zh-TW" altLang="en-US" smtClean="0">
                <a:solidFill>
                  <a:srgbClr val="FF0000"/>
                </a:solidFill>
              </a:rPr>
              <a:t>快樂和高興</a:t>
            </a:r>
            <a:r>
              <a:rPr lang="zh-TW" altLang="en-US" smtClean="0"/>
              <a:t>的時候，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zh-TW" altLang="en-US" smtClean="0"/>
              <a:t>的活動量會提高。</a:t>
            </a:r>
            <a:endParaRPr lang="en-US" altLang="zh-TW" smtClean="0"/>
          </a:p>
          <a:p>
            <a:r>
              <a:rPr lang="zh-TW" altLang="en-US" smtClean="0"/>
              <a:t>以</a:t>
            </a:r>
            <a:r>
              <a:rPr lang="en-US" altLang="zh-TW" smtClean="0"/>
              <a:t>51</a:t>
            </a:r>
            <a:r>
              <a:rPr lang="zh-TW" altLang="en-US" smtClean="0"/>
              <a:t>名平均年齡</a:t>
            </a:r>
            <a:r>
              <a:rPr lang="en-US" altLang="zh-TW" smtClean="0"/>
              <a:t>22.5</a:t>
            </a:r>
            <a:r>
              <a:rPr lang="zh-TW" altLang="en-US" smtClean="0"/>
              <a:t>歲的年輕人為對象，利用核磁共振成像調查了他們的大腦，並對這些年輕人進行了問卷調查。</a:t>
            </a:r>
            <a:endParaRPr lang="en-US" altLang="zh-TW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4F3B0-0000-42A9-9D50-41CEEDE0031E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35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5937" cy="100965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研究發現</a:t>
            </a:r>
            <a:r>
              <a:rPr lang="zh-TW" altLang="en-US" dirty="0" smtClean="0">
                <a:solidFill>
                  <a:srgbClr val="0000FF"/>
                </a:solidFill>
              </a:rPr>
              <a:t>幸福感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快樂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 smtClean="0"/>
              <a:t>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人腦</a:t>
            </a:r>
            <a:r>
              <a:rPr lang="zh-TW" altLang="en-US" dirty="0" smtClean="0">
                <a:solidFill>
                  <a:srgbClr val="FF0000"/>
                </a:solidFill>
              </a:rPr>
              <a:t>楔前葉</a:t>
            </a:r>
            <a:r>
              <a:rPr lang="zh-TW" altLang="en-US" dirty="0" smtClean="0"/>
              <a:t>有關</a:t>
            </a:r>
            <a:r>
              <a:rPr lang="en-US" altLang="zh-TW" dirty="0" smtClean="0"/>
              <a:t>2</a:t>
            </a:r>
            <a:endParaRPr lang="zh-TW" altLang="en-US" dirty="0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002587" cy="4210050"/>
          </a:xfrm>
        </p:spPr>
        <p:txBody>
          <a:bodyPr/>
          <a:lstStyle/>
          <a:p>
            <a:r>
              <a:rPr lang="zh-TW" altLang="en-US" smtClean="0"/>
              <a:t>問卷約有</a:t>
            </a:r>
            <a:r>
              <a:rPr lang="en-US" altLang="zh-TW" smtClean="0"/>
              <a:t>50</a:t>
            </a:r>
            <a:r>
              <a:rPr lang="zh-TW" altLang="en-US" smtClean="0"/>
              <a:t>個問題，包括“是否認為自己比同年代的人幸福”“是否有生活目標和計劃”等。</a:t>
            </a:r>
            <a:endParaRPr lang="en-US" altLang="zh-TW" smtClean="0"/>
          </a:p>
          <a:p>
            <a:r>
              <a:rPr lang="zh-TW" altLang="en-US" smtClean="0"/>
              <a:t>結果顯示，越是感到幸福的人以及認為人生有意義的人，其</a:t>
            </a:r>
            <a:r>
              <a:rPr lang="zh-TW" altLang="en-US" smtClean="0">
                <a:solidFill>
                  <a:srgbClr val="FF0000"/>
                </a:solidFill>
              </a:rPr>
              <a:t>楔前葉的體積越大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B2D89-F7E3-41EF-90E4-8923F093BAF1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89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5937" cy="1009650"/>
          </a:xfrm>
        </p:spPr>
        <p:txBody>
          <a:bodyPr>
            <a:normAutofit fontScale="90000"/>
          </a:bodyPr>
          <a:lstStyle/>
          <a:p>
            <a:r>
              <a:rPr lang="zh-TW" altLang="en-US" smtClean="0"/>
              <a:t>研究發現</a:t>
            </a:r>
            <a:r>
              <a:rPr lang="zh-TW" altLang="en-US" smtClean="0">
                <a:solidFill>
                  <a:srgbClr val="0000FF"/>
                </a:solidFill>
              </a:rPr>
              <a:t>幸福感</a:t>
            </a:r>
            <a:r>
              <a:rPr lang="en-US" altLang="zh-TW" smtClean="0">
                <a:solidFill>
                  <a:srgbClr val="0000FF"/>
                </a:solidFill>
              </a:rPr>
              <a:t>(</a:t>
            </a:r>
            <a:r>
              <a:rPr lang="zh-TW" altLang="en-US" smtClean="0">
                <a:solidFill>
                  <a:srgbClr val="0000FF"/>
                </a:solidFill>
              </a:rPr>
              <a:t>快樂</a:t>
            </a:r>
            <a:r>
              <a:rPr lang="en-US" altLang="zh-TW" smtClean="0">
                <a:solidFill>
                  <a:srgbClr val="0000FF"/>
                </a:solidFill>
              </a:rPr>
              <a:t>)</a:t>
            </a:r>
            <a:r>
              <a:rPr lang="zh-TW" altLang="en-US" smtClean="0"/>
              <a:t>與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人腦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zh-TW" altLang="en-US" smtClean="0"/>
              <a:t>有關</a:t>
            </a:r>
            <a:r>
              <a:rPr lang="en-US" altLang="zh-TW" smtClean="0"/>
              <a:t>3</a:t>
            </a:r>
            <a:endParaRPr lang="zh-TW" altLang="en-US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468313" y="1557338"/>
            <a:ext cx="8002587" cy="4210050"/>
          </a:xfrm>
        </p:spPr>
        <p:txBody>
          <a:bodyPr/>
          <a:lstStyle/>
          <a:p>
            <a:r>
              <a:rPr lang="zh-TW" altLang="en-US" smtClean="0"/>
              <a:t>佐藤彌日前指出：“雖然尚不清楚是因為楔前葉體積大才感到幸福，還是因為感到幸福楔前葉體積才變大</a:t>
            </a:r>
            <a:endParaRPr lang="en-US" altLang="zh-TW" smtClean="0"/>
          </a:p>
          <a:p>
            <a:r>
              <a:rPr lang="zh-TW" altLang="en-US" smtClean="0"/>
              <a:t>曾有報告顯示，通過冥想訓練，楔前葉的體積會改變。</a:t>
            </a:r>
            <a:endParaRPr lang="en-US" altLang="zh-TW" smtClean="0"/>
          </a:p>
          <a:p>
            <a:r>
              <a:rPr lang="zh-TW" altLang="en-US" smtClean="0">
                <a:solidFill>
                  <a:srgbClr val="FF0000"/>
                </a:solidFill>
              </a:rPr>
              <a:t>快樂開關訓練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轉念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  <a:r>
              <a:rPr lang="zh-TW" altLang="en-US" smtClean="0">
                <a:solidFill>
                  <a:schemeClr val="tx1"/>
                </a:solidFill>
              </a:rPr>
              <a:t>可以增強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大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  <a:r>
              <a:rPr lang="zh-TW" altLang="en-US" smtClean="0">
                <a:solidFill>
                  <a:schemeClr val="tx1"/>
                </a:solidFill>
              </a:rPr>
              <a:t>與活化楔前葉</a:t>
            </a:r>
            <a:r>
              <a:rPr lang="en-US" altLang="zh-TW" smtClean="0">
                <a:solidFill>
                  <a:schemeClr val="tx1"/>
                </a:solidFill>
              </a:rPr>
              <a:t>(</a:t>
            </a:r>
            <a:r>
              <a:rPr lang="zh-TW" altLang="en-US" smtClean="0">
                <a:solidFill>
                  <a:schemeClr val="tx1"/>
                </a:solidFill>
              </a:rPr>
              <a:t>體積</a:t>
            </a:r>
            <a:r>
              <a:rPr lang="en-US" altLang="zh-TW" smtClean="0">
                <a:solidFill>
                  <a:schemeClr val="tx1"/>
                </a:solidFill>
              </a:rPr>
              <a:t>)</a:t>
            </a:r>
            <a:r>
              <a:rPr lang="zh-TW" altLang="en-US" smtClean="0">
                <a:solidFill>
                  <a:schemeClr val="tx1"/>
                </a:solidFill>
              </a:rPr>
              <a:t>。</a:t>
            </a:r>
            <a:r>
              <a:rPr lang="en-US" altLang="zh-TW" smtClean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zh-TW" altLang="en-US" smtClean="0">
                <a:solidFill>
                  <a:schemeClr val="tx1"/>
                </a:solidFill>
                <a:sym typeface="Wingdings" pitchFamily="2" charset="2"/>
              </a:rPr>
              <a:t>大腦</a:t>
            </a:r>
            <a:r>
              <a:rPr lang="en-US" altLang="zh-TW" smtClean="0">
                <a:solidFill>
                  <a:schemeClr val="tx1"/>
                </a:solidFill>
                <a:sym typeface="Wingdings" pitchFamily="2" charset="2"/>
              </a:rPr>
              <a:t>:</a:t>
            </a:r>
            <a:r>
              <a:rPr lang="zh-TW" altLang="en-US" smtClean="0">
                <a:solidFill>
                  <a:srgbClr val="FF0000"/>
                </a:solidFill>
                <a:sym typeface="Wingdings" pitchFamily="2" charset="2"/>
              </a:rPr>
              <a:t>用進廢退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8DCA2-B342-43DA-B343-80ED874474DF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2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35937" cy="1009650"/>
          </a:xfrm>
        </p:spPr>
        <p:txBody>
          <a:bodyPr>
            <a:normAutofit fontScale="90000"/>
          </a:bodyPr>
          <a:lstStyle/>
          <a:p>
            <a:r>
              <a:rPr lang="zh-TW" altLang="en-US" sz="4000" smtClean="0"/>
              <a:t>主動訓練自己的情緒開關</a:t>
            </a: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zh-TW" altLang="en-US" sz="4000" smtClean="0"/>
              <a:t>大腦會一直改變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-18919" y="1268760"/>
          <a:ext cx="9162920" cy="556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0" name="文字方塊 2"/>
          <p:cNvSpPr txBox="1">
            <a:spLocks noChangeArrowheads="1"/>
          </p:cNvSpPr>
          <p:nvPr/>
        </p:nvSpPr>
        <p:spPr bwMode="auto">
          <a:xfrm>
            <a:off x="179388" y="6092825"/>
            <a:ext cx="122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solidFill>
                  <a:schemeClr val="tx1"/>
                </a:solidFill>
                <a:ea typeface="新細明體" charset="-120"/>
              </a:rPr>
              <a:t>資料來源</a:t>
            </a:r>
            <a:r>
              <a:rPr lang="en-US" altLang="zh-TW" sz="1800">
                <a:solidFill>
                  <a:schemeClr val="tx1"/>
                </a:solidFill>
                <a:ea typeface="新細明體" charset="-120"/>
              </a:rPr>
              <a:t>:</a:t>
            </a:r>
            <a:r>
              <a:rPr lang="zh-TW" altLang="en-US" sz="1800">
                <a:solidFill>
                  <a:schemeClr val="tx1"/>
                </a:solidFill>
                <a:ea typeface="新細明體" charset="-120"/>
              </a:rPr>
              <a:t>洪蘭教授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15485-A369-436F-A5DA-EB4C553E11E9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5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135937" cy="1009650"/>
          </a:xfrm>
        </p:spPr>
        <p:txBody>
          <a:bodyPr/>
          <a:lstStyle/>
          <a:p>
            <a:r>
              <a:rPr lang="zh-TW" altLang="en-US" smtClean="0"/>
              <a:t>樂觀</a:t>
            </a:r>
            <a:r>
              <a:rPr lang="en-US" altLang="zh-TW" smtClean="0"/>
              <a:t>?</a:t>
            </a:r>
            <a:r>
              <a:rPr lang="zh-TW" altLang="en-US" smtClean="0"/>
              <a:t>悲觀</a:t>
            </a:r>
            <a:r>
              <a:rPr lang="en-US" altLang="zh-TW" smtClean="0"/>
              <a:t>?</a:t>
            </a:r>
            <a:r>
              <a:rPr lang="zh-TW" altLang="en-US" smtClean="0"/>
              <a:t> </a:t>
            </a:r>
            <a:r>
              <a:rPr lang="zh-TW" altLang="en-US" smtClean="0">
                <a:solidFill>
                  <a:srgbClr val="0000FF"/>
                </a:solidFill>
              </a:rPr>
              <a:t>差很大</a:t>
            </a:r>
            <a:r>
              <a:rPr lang="en-US" altLang="zh-TW" smtClean="0">
                <a:solidFill>
                  <a:srgbClr val="0000FF"/>
                </a:solidFill>
              </a:rPr>
              <a:t>!</a:t>
            </a:r>
            <a:endParaRPr lang="zh-TW" altLang="en-US" smtClean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1844675"/>
            <a:ext cx="8713787" cy="4210050"/>
          </a:xfrm>
        </p:spPr>
        <p:txBody>
          <a:bodyPr/>
          <a:lstStyle/>
          <a:p>
            <a:r>
              <a:rPr lang="zh-TW" altLang="en-US" smtClean="0"/>
              <a:t>注意</a:t>
            </a:r>
            <a:r>
              <a:rPr lang="en-US" altLang="zh-TW" smtClean="0"/>
              <a:t>:</a:t>
            </a:r>
            <a:r>
              <a:rPr lang="zh-TW" altLang="en-US" smtClean="0"/>
              <a:t> 做任何事，大腦神經連結都在隨著改變</a:t>
            </a:r>
            <a:endParaRPr lang="en-US" altLang="zh-TW" smtClean="0"/>
          </a:p>
          <a:p>
            <a:r>
              <a:rPr lang="zh-TW" altLang="en-US" smtClean="0"/>
              <a:t>每次樂觀面對事件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zh-TW" altLang="en-US" smtClean="0">
                <a:sym typeface="Wingdings" pitchFamily="2" charset="2"/>
              </a:rPr>
              <a:t>變大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更容易樂觀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每次消極面對</a:t>
            </a:r>
            <a:r>
              <a:rPr lang="zh-TW" altLang="en-US" smtClean="0"/>
              <a:t>事件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olidFill>
                  <a:srgbClr val="FF0000"/>
                </a:solidFill>
              </a:rPr>
              <a:t>楔前葉</a:t>
            </a:r>
            <a:r>
              <a:rPr lang="zh-TW" altLang="en-US" smtClean="0">
                <a:sym typeface="Wingdings" pitchFamily="2" charset="2"/>
              </a:rPr>
              <a:t>變小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更容易消極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/>
              <a:t>阿婆擔心兩個女兒</a:t>
            </a:r>
            <a:endParaRPr lang="en-US" altLang="zh-TW" smtClean="0"/>
          </a:p>
          <a:p>
            <a:r>
              <a:rPr lang="zh-TW" altLang="en-US" smtClean="0"/>
              <a:t>國畫名家喻仲林擅長畫牡丹</a:t>
            </a:r>
            <a:endParaRPr lang="en-US" altLang="zh-TW" smtClean="0"/>
          </a:p>
          <a:p>
            <a:r>
              <a:rPr lang="zh-TW" altLang="en-US" sz="4000" smtClean="0">
                <a:solidFill>
                  <a:srgbClr val="FF0000"/>
                </a:solidFill>
              </a:rPr>
              <a:t>用心靈的力量掌握快樂之鑰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E14A2-6B85-4A87-B0AA-87C187E3C7C7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01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965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獲得快樂的來源可以分成兩種</a:t>
            </a:r>
            <a:r>
              <a:rPr lang="zh-TW" altLang="en-US" smtClean="0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196138" cy="4191000"/>
          </a:xfrm>
        </p:spPr>
        <p:txBody>
          <a:bodyPr/>
          <a:lstStyle/>
          <a:p>
            <a:r>
              <a:rPr lang="zh-TW" altLang="en-US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物質的快樂</a:t>
            </a:r>
            <a:endParaRPr lang="en-US" altLang="zh-TW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心靈的快樂</a:t>
            </a:r>
            <a:endParaRPr lang="zh-TW" altLang="en-US" sz="220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12AA-9D7F-45D0-9367-F9EDD610F88B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53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趨樂避苦的本能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rgbClr val="FF0000"/>
                </a:solidFill>
              </a:rPr>
              <a:t>趨樂避苦</a:t>
            </a:r>
            <a:r>
              <a:rPr lang="zh-TW" altLang="en-US" smtClean="0"/>
              <a:t>是人的本能，也是動物本能</a:t>
            </a:r>
            <a:endParaRPr lang="en-US" altLang="zh-TW" smtClean="0"/>
          </a:p>
          <a:p>
            <a:r>
              <a:rPr lang="zh-TW" altLang="en-US" smtClean="0"/>
              <a:t>吃辣椒為例</a:t>
            </a:r>
            <a:endParaRPr lang="en-US" altLang="zh-TW" smtClean="0"/>
          </a:p>
          <a:p>
            <a:r>
              <a:rPr lang="zh-TW" altLang="en-US" smtClean="0"/>
              <a:t>第一次聚餐，吃辣椒是為趨樂</a:t>
            </a:r>
            <a:r>
              <a:rPr lang="en-US" altLang="zh-TW" smtClean="0"/>
              <a:t>(</a:t>
            </a:r>
            <a:r>
              <a:rPr lang="zh-TW" altLang="en-US" smtClean="0"/>
              <a:t>成就感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第二次聚餐，不敢吃是為避苦</a:t>
            </a:r>
            <a:r>
              <a:rPr lang="en-US" altLang="zh-TW" smtClean="0"/>
              <a:t>(</a:t>
            </a:r>
            <a:r>
              <a:rPr lang="zh-TW" altLang="en-US" smtClean="0"/>
              <a:t>怕胃痛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第三次聚餐，吃辣椒是為趨樂</a:t>
            </a:r>
            <a:r>
              <a:rPr lang="en-US" altLang="zh-TW" smtClean="0"/>
              <a:t>(</a:t>
            </a:r>
            <a:r>
              <a:rPr lang="zh-TW" altLang="en-US" smtClean="0"/>
              <a:t>十萬元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人所有的</a:t>
            </a:r>
            <a:r>
              <a:rPr lang="zh-TW" altLang="en-US" smtClean="0">
                <a:solidFill>
                  <a:srgbClr val="FF0000"/>
                </a:solidFill>
              </a:rPr>
              <a:t>抉擇</a:t>
            </a:r>
            <a:r>
              <a:rPr lang="zh-TW" altLang="en-US" smtClean="0"/>
              <a:t>都是為了</a:t>
            </a:r>
            <a:r>
              <a:rPr lang="zh-TW" altLang="en-US" smtClean="0">
                <a:solidFill>
                  <a:srgbClr val="FF0000"/>
                </a:solidFill>
              </a:rPr>
              <a:t>避苦</a:t>
            </a:r>
            <a:r>
              <a:rPr lang="zh-TW" altLang="en-US" smtClean="0"/>
              <a:t>或</a:t>
            </a:r>
            <a:r>
              <a:rPr lang="zh-TW" altLang="en-US" smtClean="0">
                <a:solidFill>
                  <a:srgbClr val="FF0000"/>
                </a:solidFill>
              </a:rPr>
              <a:t>趨樂</a:t>
            </a:r>
            <a:endParaRPr lang="en-US" altLang="zh-TW" smtClean="0">
              <a:solidFill>
                <a:srgbClr val="FF0000"/>
              </a:solidFill>
            </a:endParaRP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55130-1D67-458E-87B2-8CFD0D7907D4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86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965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獲得快樂的來源可以分成兩種</a:t>
            </a:r>
            <a:r>
              <a:rPr lang="zh-TW" altLang="en-US" smtClean="0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196138" cy="4191000"/>
          </a:xfrm>
        </p:spPr>
        <p:txBody>
          <a:bodyPr/>
          <a:lstStyle/>
          <a:p>
            <a:r>
              <a:rPr lang="zh-TW" altLang="en-US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物質的快樂：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來自於觸覺、感官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眼耳鼻舌身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，透由外在物質所帶來的快樂。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買名牌、吃大餐、玩電玩、逛街購物、擁有一輛新車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…)</a:t>
            </a:r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200" smtClean="0"/>
              <a:t>譬如說天氣很熱，只要走進冷氣房，這個熱就消失了，就快樂了，這是透由一個外在的物質給予的快樂，如果這個外在的東西一消失的話，是不是痛苦就來了？ </a:t>
            </a:r>
            <a:r>
              <a:rPr lang="en-US" altLang="zh-TW" sz="2200" smtClean="0"/>
              <a:t>(</a:t>
            </a:r>
            <a:r>
              <a:rPr lang="zh-TW" altLang="en-US" sz="2200" smtClean="0"/>
              <a:t>或者說</a:t>
            </a:r>
            <a:r>
              <a:rPr lang="en-US" altLang="zh-TW" sz="2200" smtClean="0"/>
              <a:t>: </a:t>
            </a:r>
            <a:r>
              <a:rPr lang="zh-TW" altLang="en-US" sz="2200" smtClean="0"/>
              <a:t>吹冷氣本身並非產生快樂，只是悶熱產生的痛苦降低了，因而錯覺產生這是快樂</a:t>
            </a:r>
            <a:r>
              <a:rPr lang="en-US" altLang="zh-TW" sz="2200" smtClean="0"/>
              <a:t>)</a:t>
            </a:r>
            <a:endParaRPr lang="zh-TW" altLang="en-US" sz="22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A2C1C-0376-4A56-8B3E-BC143794BF7C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77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9650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獲得快樂的來源可以分成兩種</a:t>
            </a:r>
            <a:r>
              <a:rPr lang="zh-TW" altLang="en-US" smtClean="0"/>
              <a:t>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196975"/>
            <a:ext cx="7196138" cy="4191000"/>
          </a:xfrm>
        </p:spPr>
        <p:txBody>
          <a:bodyPr/>
          <a:lstStyle/>
          <a:p>
            <a:r>
              <a:rPr lang="zh-TW" altLang="en-US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心靈的快樂：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內心自發性地感覺到的一種快樂，不用依賴任何外在的東西</a:t>
            </a:r>
            <a:r>
              <a:rPr lang="zh-TW" altLang="en-US" smtClean="0"/>
              <a:t>。</a:t>
            </a:r>
          </a:p>
          <a:p>
            <a:pPr lvl="1"/>
            <a:r>
              <a:rPr lang="zh-TW" altLang="en-US" sz="2200" smtClean="0"/>
              <a:t>在大太陽底下，曬得很熱，身體雖不舒服，但想到即將見到深愛的女友，內心非常愉快。</a:t>
            </a:r>
            <a:endParaRPr lang="en-US" altLang="zh-TW" sz="2200" smtClean="0"/>
          </a:p>
          <a:p>
            <a:pPr lvl="1"/>
            <a:r>
              <a:rPr lang="zh-TW" altLang="en-US" sz="2200" smtClean="0"/>
              <a:t>日行一善的快樂</a:t>
            </a:r>
            <a:r>
              <a:rPr lang="en-US" altLang="zh-TW" sz="2200" smtClean="0"/>
              <a:t>:</a:t>
            </a:r>
            <a:r>
              <a:rPr lang="zh-TW" altLang="en-US" sz="2200" smtClean="0"/>
              <a:t> 扶老人過馬路、拾金不昧</a:t>
            </a:r>
            <a:endParaRPr lang="en-US" altLang="zh-TW" sz="2200" smtClean="0"/>
          </a:p>
          <a:p>
            <a:pPr lvl="1"/>
            <a:r>
              <a:rPr lang="zh-TW" altLang="en-US" sz="2200" smtClean="0"/>
              <a:t>內心轉念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8EBC0-F06F-49A0-A1D5-D64EE75F7737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524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135937" cy="1009650"/>
          </a:xfrm>
        </p:spPr>
        <p:txBody>
          <a:bodyPr>
            <a:normAutofit fontScale="90000"/>
          </a:bodyPr>
          <a:lstStyle/>
          <a:p>
            <a:r>
              <a:rPr lang="en-US" altLang="zh-TW" smtClean="0">
                <a:sym typeface="Wingdings" pitchFamily="2" charset="2"/>
              </a:rPr>
              <a:t>“</a:t>
            </a:r>
            <a:r>
              <a:rPr lang="zh-TW" altLang="en-US" smtClean="0">
                <a:sym typeface="Wingdings" pitchFamily="2" charset="2"/>
              </a:rPr>
              <a:t>你不是真正的快樂</a:t>
            </a:r>
            <a:r>
              <a:rPr lang="en-US" altLang="zh-TW" smtClean="0">
                <a:sym typeface="Wingdings" pitchFamily="2" charset="2"/>
              </a:rPr>
              <a:t>”MV</a:t>
            </a:r>
            <a:r>
              <a:rPr lang="zh-TW" altLang="en-US" smtClean="0">
                <a:sym typeface="Wingdings" pitchFamily="2" charset="2"/>
              </a:rPr>
              <a:t>中</a:t>
            </a:r>
            <a:r>
              <a:rPr lang="en-US" altLang="zh-TW" smtClean="0">
                <a:sym typeface="Wingdings" pitchFamily="2" charset="2"/>
              </a:rPr>
              <a:t/>
            </a:r>
            <a:br>
              <a:rPr lang="en-US" altLang="zh-TW" smtClean="0">
                <a:sym typeface="Wingdings" pitchFamily="2" charset="2"/>
              </a:rPr>
            </a:br>
            <a:r>
              <a:rPr lang="zh-TW" altLang="en-US" smtClean="0">
                <a:sym typeface="Wingdings" pitchFamily="2" charset="2"/>
              </a:rPr>
              <a:t>物質 </a:t>
            </a:r>
            <a:r>
              <a:rPr lang="en-US" altLang="zh-TW" smtClean="0">
                <a:sym typeface="Wingdings" pitchFamily="2" charset="2"/>
              </a:rPr>
              <a:t>VS </a:t>
            </a:r>
            <a:r>
              <a:rPr lang="zh-TW" altLang="en-US" smtClean="0">
                <a:sym typeface="Wingdings" pitchFamily="2" charset="2"/>
              </a:rPr>
              <a:t>心靈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ym typeface="Wingdings" pitchFamily="2" charset="2"/>
              </a:rPr>
              <a:t>男主角送女友一件漂亮紅色洋裝，女友並未甦醒</a:t>
            </a:r>
            <a:r>
              <a:rPr lang="en-US" altLang="zh-TW" smtClean="0">
                <a:sym typeface="Wingdings" pitchFamily="2" charset="2"/>
              </a:rPr>
              <a:t>(</a:t>
            </a:r>
            <a:r>
              <a:rPr lang="zh-TW" altLang="en-US" smtClean="0">
                <a:sym typeface="Wingdings" pitchFamily="2" charset="2"/>
              </a:rPr>
              <a:t>未微笑</a:t>
            </a:r>
            <a:r>
              <a:rPr lang="en-US" altLang="zh-TW" smtClean="0">
                <a:sym typeface="Wingdings" pitchFamily="2" charset="2"/>
              </a:rPr>
              <a:t>)</a:t>
            </a:r>
            <a:r>
              <a:rPr lang="zh-TW" altLang="en-US" smtClean="0">
                <a:sym typeface="Wingdings" pitchFamily="2" charset="2"/>
              </a:rPr>
              <a:t>物質滿足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最後，男主角在女友耳畔說什麼</a:t>
            </a:r>
            <a:r>
              <a:rPr lang="en-US" altLang="zh-TW" smtClean="0">
                <a:sym typeface="Wingdings" pitchFamily="2" charset="2"/>
              </a:rPr>
              <a:t>?</a:t>
            </a:r>
            <a:r>
              <a:rPr lang="zh-TW" altLang="en-US" smtClean="0">
                <a:sym typeface="Wingdings" pitchFamily="2" charset="2"/>
              </a:rPr>
              <a:t>女友終於甦醒而微笑了。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男主角說</a:t>
            </a:r>
            <a:r>
              <a:rPr lang="en-US" altLang="zh-TW" smtClean="0">
                <a:sym typeface="Wingdings" pitchFamily="2" charset="2"/>
              </a:rPr>
              <a:t>:</a:t>
            </a:r>
            <a:r>
              <a:rPr lang="zh-TW" altLang="en-US" smtClean="0">
                <a:sym typeface="Wingdings" pitchFamily="2" charset="2"/>
              </a:rPr>
              <a:t>陪著你，我很快樂</a:t>
            </a:r>
            <a:r>
              <a:rPr lang="en-US" altLang="zh-TW" smtClean="0">
                <a:sym typeface="Wingdings" pitchFamily="2" charset="2"/>
              </a:rPr>
              <a:t>~~</a:t>
            </a:r>
          </a:p>
          <a:p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這是一種力量強大的</a:t>
            </a:r>
            <a:r>
              <a:rPr lang="zh-TW" altLang="en-US" smtClean="0">
                <a:solidFill>
                  <a:srgbClr val="FF0000"/>
                </a:solidFill>
                <a:sym typeface="Wingdings" pitchFamily="2" charset="2"/>
              </a:rPr>
              <a:t>心靈快樂</a:t>
            </a:r>
            <a:endParaRPr lang="en-US" altLang="zh-TW" smtClean="0">
              <a:sym typeface="Wingdings" pitchFamily="2" charset="2"/>
            </a:endParaRPr>
          </a:p>
          <a:p>
            <a:endParaRPr lang="en-US" altLang="zh-TW" smtClean="0">
              <a:sym typeface="Wingdings" pitchFamily="2" charset="2"/>
            </a:endParaRPr>
          </a:p>
          <a:p>
            <a:endParaRPr lang="en-US" altLang="zh-TW" smtClean="0">
              <a:sym typeface="Wingdings" pitchFamily="2" charset="2"/>
            </a:endParaRPr>
          </a:p>
          <a:p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1BF23-BCC6-4120-99BA-5D243BE690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44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/>
              <a:t>1988</a:t>
            </a:r>
            <a:r>
              <a:rPr lang="zh-TW" altLang="en-US" sz="2800" dirty="0" smtClean="0"/>
              <a:t>年 霍華德∙金森</a:t>
            </a:r>
            <a:r>
              <a:rPr lang="en-US" altLang="zh-TW" sz="2800" dirty="0" smtClean="0"/>
              <a:t>	</a:t>
            </a:r>
            <a:r>
              <a:rPr lang="zh-TW" altLang="en-US" sz="2800" dirty="0" smtClean="0"/>
              <a:t>博士論文課題</a:t>
            </a:r>
            <a:r>
              <a:rPr lang="zh-TW" altLang="zh-TW" sz="2800" dirty="0" smtClean="0">
                <a:latin typeface="新細明體"/>
                <a:ea typeface="新細明體"/>
              </a:rPr>
              <a:t>「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人的幸福取決於什麼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問卷調查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您幸福嗎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非常幸福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B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幸福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	C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D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痛苦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	E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非常痛苦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回收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5200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份有效問卷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例 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>
              <a:latin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3D5B2-4444-4887-944A-A900FC724012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00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 smtClean="0"/>
              <a:t>121</a:t>
            </a:r>
            <a:r>
              <a:rPr lang="zh-TW" altLang="en-US" sz="2800" dirty="0" smtClean="0"/>
              <a:t>人覺得</a:t>
            </a:r>
            <a:r>
              <a:rPr lang="zh-TW" altLang="en-US" sz="2800" dirty="0" smtClean="0">
                <a:latin typeface="新細明體"/>
                <a:ea typeface="新細明體"/>
              </a:rPr>
              <a:t>「</a:t>
            </a:r>
            <a:r>
              <a:rPr lang="zh-TW" altLang="en-US" sz="2800" dirty="0" smtClean="0">
                <a:latin typeface="+mn-ea"/>
              </a:rPr>
              <a:t>非常幸福</a:t>
            </a:r>
            <a:r>
              <a:rPr lang="zh-TW" altLang="en-US" sz="2800" dirty="0" smtClean="0">
                <a:latin typeface="新細明體"/>
                <a:ea typeface="新細明體"/>
              </a:rPr>
              <a:t>」</a:t>
            </a:r>
            <a:r>
              <a:rPr lang="en-US" altLang="zh-TW" sz="2800" dirty="0" smtClean="0">
                <a:latin typeface="新細明體"/>
                <a:ea typeface="新細明體"/>
              </a:rPr>
              <a:t>	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再做詳細調查</a:t>
            </a:r>
            <a:r>
              <a:rPr lang="en-US" altLang="zh-TW" sz="2800" dirty="0" smtClean="0">
                <a:latin typeface="新細明體"/>
                <a:ea typeface="新細明體"/>
              </a:rPr>
              <a:t>~</a:t>
            </a:r>
          </a:p>
          <a:p>
            <a:pPr eaLnBrk="1" hangingPunct="1">
              <a:defRPr/>
            </a:pPr>
            <a:endParaRPr lang="en-US" altLang="zh-TW" sz="2800" dirty="0">
              <a:latin typeface="新細明體"/>
              <a:ea typeface="新細明體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1"/>
                </a:solidFill>
              </a:rPr>
              <a:t>50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人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~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是這城市成功人士</a:t>
            </a:r>
            <a:r>
              <a:rPr lang="zh-TW" altLang="en-US" sz="2800" b="1" dirty="0" smtClean="0">
                <a:solidFill>
                  <a:schemeClr val="tx1"/>
                </a:solidFill>
                <a:latin typeface="新細明體"/>
                <a:ea typeface="新細明體"/>
              </a:rPr>
              <a:t>，</a:t>
            </a:r>
            <a:endParaRPr lang="en-US" altLang="zh-TW" sz="2800" b="1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新細明體"/>
                <a:ea typeface="新細明體"/>
              </a:rPr>
              <a:t>	</a:t>
            </a:r>
            <a:r>
              <a:rPr lang="en-US" altLang="zh-TW" sz="2800" b="1" dirty="0" smtClean="0">
                <a:solidFill>
                  <a:schemeClr val="tx1"/>
                </a:solidFill>
                <a:latin typeface="新細明體"/>
                <a:ea typeface="新細明體"/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幸福感來自於事業成功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71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en-US" altLang="zh-TW" sz="2800" b="1" dirty="0" smtClean="0">
                <a:solidFill>
                  <a:schemeClr val="tx1"/>
                </a:solidFill>
                <a:latin typeface="新細明體"/>
                <a:ea typeface="新細明體"/>
              </a:rPr>
              <a:t>~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是普通家庭主婦、賣菜農民、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公司小職員、領取救濟金的流浪漢</a:t>
            </a:r>
            <a:endParaRPr lang="en-US" altLang="zh-TW" sz="2800" b="1" dirty="0" smtClean="0">
              <a:solidFill>
                <a:schemeClr val="tx1"/>
              </a:solidFill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endParaRPr lang="en-US" altLang="zh-TW" dirty="0">
              <a:latin typeface="新細明體"/>
              <a:ea typeface="新細明體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27D19-C306-422F-BB34-673E18C8BD42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60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這些職業平凡生涯黯淡的人，為什麼擁有如此高的幸福感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？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雖然職業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多樣，性格迥然，但有一點相同</a:t>
            </a:r>
            <a:r>
              <a:rPr lang="zh-TW" altLang="en-US" sz="2800" dirty="0" smtClean="0">
                <a:latin typeface="新細明體"/>
                <a:ea typeface="新細明體"/>
              </a:rPr>
              <a:t>：</a:t>
            </a:r>
            <a:endParaRPr lang="en-US" altLang="zh-TW" sz="2800" dirty="0" smtClean="0">
              <a:latin typeface="新細明體"/>
              <a:ea typeface="新細明體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>
                <a:latin typeface="新細明體"/>
                <a:ea typeface="新細明體"/>
              </a:rPr>
              <a:t>	</a:t>
            </a:r>
            <a:r>
              <a:rPr lang="zh-TW" altLang="en-US" sz="2800" dirty="0" smtClean="0">
                <a:latin typeface="+mn-ea"/>
              </a:rPr>
              <a:t>就是對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物質沒有太多的要求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~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平淡自守，安貧樂道</a:t>
            </a:r>
            <a:r>
              <a:rPr lang="en-US" altLang="zh-TW" sz="2800" b="1" dirty="0" smtClean="0">
                <a:solidFill>
                  <a:schemeClr val="tx1"/>
                </a:solidFill>
                <a:latin typeface="+mn-ea"/>
              </a:rPr>
              <a:t>~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+mn-ea"/>
              </a:rPr>
              <a:t>	</a:t>
            </a:r>
            <a:r>
              <a:rPr lang="zh-TW" altLang="en-US" sz="2800" b="1" dirty="0" smtClean="0">
                <a:solidFill>
                  <a:schemeClr val="tx1"/>
                </a:solidFill>
                <a:latin typeface="+mn-ea"/>
              </a:rPr>
              <a:t>很能享受柴米油鹽的尋常生活</a:t>
            </a:r>
            <a:r>
              <a:rPr lang="en-US" altLang="zh-TW" sz="2800" dirty="0" smtClean="0">
                <a:latin typeface="新細明體"/>
                <a:ea typeface="新細明體"/>
              </a:rPr>
              <a:t>~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6F67B-8C35-4DEC-B0F7-22706087658F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博士論文總結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：</a:t>
            </a:r>
            <a:endParaRPr lang="en-US" altLang="zh-TW" sz="2800" smtClean="0">
              <a:latin typeface="新細明體" charset="-120"/>
              <a:ea typeface="新細明體" charset="-120"/>
            </a:endParaRPr>
          </a:p>
          <a:p>
            <a:pPr marL="627063" lvl="2" indent="0" eaLnBrk="1" hangingPunct="1">
              <a:buFont typeface="Symbol" pitchFamily="18" charset="2"/>
              <a:buNone/>
            </a:pPr>
            <a:endParaRPr lang="en-US" altLang="zh-TW" sz="2800" smtClean="0">
              <a:latin typeface="新細明體" charset="-120"/>
              <a:ea typeface="新細明體" charset="-120"/>
            </a:endParaRPr>
          </a:p>
          <a:p>
            <a:pPr marL="627063" lvl="2" indent="0" eaLnBrk="1" hangingPunct="1">
              <a:buFont typeface="Symbol" pitchFamily="18" charset="2"/>
              <a:buNone/>
            </a:pPr>
            <a:r>
              <a:rPr lang="zh-TW" altLang="en-US" sz="2800" smtClean="0">
                <a:latin typeface="微軟正黑體" pitchFamily="34" charset="-120"/>
                <a:ea typeface="微軟正黑體" pitchFamily="34" charset="-120"/>
              </a:rPr>
              <a:t>這世界上有兩種人最幸福</a:t>
            </a:r>
            <a:r>
              <a:rPr lang="en-US" altLang="zh-TW" sz="2800" smtClean="0">
                <a:latin typeface="新細明體" charset="-120"/>
                <a:ea typeface="新細明體" charset="-120"/>
              </a:rPr>
              <a:t>~</a:t>
            </a:r>
          </a:p>
          <a:p>
            <a:pPr lvl="3" eaLnBrk="1" hangingPunct="1"/>
            <a:r>
              <a:rPr lang="zh-TW" altLang="en-US" sz="28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一是淡泊寧靜的平凡人</a:t>
            </a:r>
            <a:endParaRPr lang="en-US" altLang="zh-TW" sz="2800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3" eaLnBrk="1" hangingPunct="1"/>
            <a:r>
              <a:rPr lang="zh-TW" altLang="en-US" sz="2800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一是功成名就的傑出者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E77E-2E7A-4F7A-BEEA-B181DC70DE3E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8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00113" y="1268413"/>
            <a:ext cx="7408862" cy="4321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/>
              <a:t>2009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~</a:t>
            </a: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/>
              <a:t>	</a:t>
            </a:r>
            <a:r>
              <a:rPr lang="zh-TW" altLang="en-US" sz="2800" dirty="0" smtClean="0"/>
              <a:t>好奇當年</a:t>
            </a:r>
            <a:r>
              <a:rPr lang="en-US" altLang="zh-TW" sz="2800" dirty="0" smtClean="0"/>
              <a:t>(1988)</a:t>
            </a:r>
            <a:r>
              <a:rPr lang="zh-TW" altLang="en-US" sz="2800" dirty="0" smtClean="0"/>
              <a:t>那</a:t>
            </a:r>
            <a:r>
              <a:rPr lang="en-US" altLang="zh-TW" sz="2800" dirty="0" smtClean="0"/>
              <a:t>121</a:t>
            </a:r>
            <a:r>
              <a:rPr lang="zh-TW" altLang="en-US" sz="2800" dirty="0" smtClean="0"/>
              <a:t>名</a:t>
            </a:r>
            <a:endParaRPr lang="en-US" altLang="zh-TW" sz="2800" dirty="0" smtClean="0"/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sz="2800" dirty="0">
                <a:latin typeface="新細明體"/>
                <a:ea typeface="新細明體"/>
              </a:rPr>
              <a:t>	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「非常幸福」的人現在怎樣呢？</a:t>
            </a:r>
            <a:r>
              <a:rPr lang="zh-TW" altLang="en-US" sz="2800" dirty="0" smtClean="0">
                <a:latin typeface="標楷體"/>
              </a:rPr>
              <a:t>？</a:t>
            </a:r>
            <a:endParaRPr lang="en-US" altLang="zh-TW" sz="2800" dirty="0" smtClean="0">
              <a:latin typeface="標楷體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sz="2800" dirty="0">
                <a:latin typeface="標楷體"/>
              </a:rPr>
              <a:t>當年那</a:t>
            </a:r>
            <a:r>
              <a:rPr lang="en-US" altLang="zh-TW" sz="2800" dirty="0"/>
              <a:t>71</a:t>
            </a:r>
            <a:r>
              <a:rPr lang="zh-TW" altLang="en-US" sz="2800" dirty="0">
                <a:latin typeface="標楷體"/>
              </a:rPr>
              <a:t>名平凡</a:t>
            </a:r>
            <a:r>
              <a:rPr lang="zh-TW" altLang="en-US" sz="2800" dirty="0" smtClean="0">
                <a:latin typeface="標楷體"/>
              </a:rPr>
              <a:t>者</a:t>
            </a:r>
            <a:r>
              <a:rPr lang="en-US" altLang="zh-TW" sz="2800" dirty="0" smtClean="0">
                <a:latin typeface="標楷體"/>
              </a:rPr>
              <a:t>~</a:t>
            </a:r>
            <a:r>
              <a:rPr lang="zh-TW" altLang="en-US" sz="2800" dirty="0" smtClean="0">
                <a:latin typeface="標楷體"/>
              </a:rPr>
              <a:t> 除</a:t>
            </a:r>
            <a:r>
              <a:rPr lang="en-US" altLang="zh-TW" sz="2800" dirty="0" smtClean="0">
                <a:latin typeface="標楷體"/>
              </a:rPr>
              <a:t>2</a:t>
            </a:r>
            <a:r>
              <a:rPr lang="zh-TW" altLang="en-US" sz="2800" dirty="0" smtClean="0">
                <a:latin typeface="標楷體"/>
              </a:rPr>
              <a:t>人去世以外</a:t>
            </a:r>
            <a:endParaRPr lang="en-US" altLang="zh-TW" sz="2800" dirty="0" smtClean="0">
              <a:latin typeface="標楷體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sz="2800" dirty="0" smtClean="0"/>
              <a:t>回收</a:t>
            </a:r>
            <a:r>
              <a:rPr lang="en-US" altLang="zh-TW" sz="2800" dirty="0" smtClean="0"/>
              <a:t>69</a:t>
            </a:r>
            <a:r>
              <a:rPr lang="zh-TW" altLang="en-US" sz="2800" dirty="0" smtClean="0"/>
              <a:t>份調查表</a:t>
            </a:r>
            <a:r>
              <a:rPr lang="en-US" altLang="zh-TW" sz="2800" dirty="0" smtClean="0">
                <a:latin typeface="新細明體"/>
                <a:ea typeface="新細明體"/>
              </a:rPr>
              <a:t>~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有人擠身於成功人士行列；</a:t>
            </a: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有的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過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著平凡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日子；也有人因疾病和意外，而生活拮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據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~ 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選項都沒變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=&gt;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非常幸福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」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35938" cy="10096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94F79-6D29-44E3-A85C-35786E9BAE22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05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8313" y="1484313"/>
            <a:ext cx="8496300" cy="42100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2060"/>
                </a:solidFill>
              </a:rPr>
              <a:t>那</a:t>
            </a:r>
            <a:r>
              <a:rPr lang="en-US" altLang="zh-TW" b="1" smtClean="0">
                <a:solidFill>
                  <a:srgbClr val="002060"/>
                </a:solidFill>
              </a:rPr>
              <a:t>50</a:t>
            </a:r>
            <a:r>
              <a:rPr lang="zh-TW" altLang="en-US" b="1" smtClean="0">
                <a:solidFill>
                  <a:srgbClr val="002060"/>
                </a:solidFill>
              </a:rPr>
              <a:t>名成功人士</a:t>
            </a:r>
            <a:r>
              <a:rPr lang="en-US" altLang="zh-TW" b="1" smtClean="0">
                <a:solidFill>
                  <a:srgbClr val="002060"/>
                </a:solidFill>
              </a:rPr>
              <a:t>~</a:t>
            </a:r>
            <a:r>
              <a:rPr lang="zh-TW" altLang="en-US" b="1" smtClean="0">
                <a:solidFill>
                  <a:srgbClr val="002060"/>
                </a:solidFill>
              </a:rPr>
              <a:t> </a:t>
            </a:r>
            <a:r>
              <a:rPr lang="en-US" altLang="zh-TW" b="1" smtClean="0">
                <a:solidFill>
                  <a:srgbClr val="002060"/>
                </a:solidFill>
              </a:rPr>
              <a:t>	</a:t>
            </a:r>
            <a:r>
              <a:rPr lang="zh-TW" altLang="en-US" b="1" smtClean="0">
                <a:solidFill>
                  <a:srgbClr val="002060"/>
                </a:solidFill>
              </a:rPr>
              <a:t>選項卻發生了巨大的變化</a:t>
            </a:r>
            <a:endParaRPr lang="en-US" altLang="zh-TW" b="1" smtClean="0">
              <a:solidFill>
                <a:srgbClr val="002060"/>
              </a:solidFill>
            </a:endParaRP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人事業一帆風順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 選擇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非常幸福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選擇→「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一般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人因事業受挫或破產或降職 選擇→「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痛苦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b="1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b="1" smtClean="0">
                <a:latin typeface="微軟正黑體" pitchFamily="34" charset="-120"/>
                <a:ea typeface="微軟正黑體" pitchFamily="34" charset="-120"/>
              </a:rPr>
              <a:t>				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選擇→「</a:t>
            </a:r>
            <a:r>
              <a:rPr lang="zh-TW" altLang="en-US" b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非常痛苦</a:t>
            </a: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」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9479C-2246-4455-BADC-38DB6353EF3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81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288" y="1196975"/>
            <a:ext cx="8640762" cy="42100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霍華德∙金森以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幸福的密碼」再發表了一篇論文</a:t>
            </a:r>
            <a:endParaRPr lang="en-US" altLang="zh-TW" dirty="0">
              <a:latin typeface="新細明體"/>
              <a:ea typeface="新細明體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論文總結：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所有靠物質支撐的幸福感，都不能持久，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都會隨著物質的離去而離去。</a:t>
            </a:r>
            <a:endParaRPr lang="en-US" altLang="zh-TW" b="1" dirty="0" smtClean="0">
              <a:solidFill>
                <a:srgbClr val="FF0000"/>
              </a:solidFill>
              <a:latin typeface="+mn-ea"/>
            </a:endParaRPr>
          </a:p>
          <a:p>
            <a:pPr marL="0" indent="0" eaLnBrk="1" hangingPunct="1">
              <a:buFont typeface="Symbol" pitchFamily="18" charset="2"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只有心靈的淡定寧靜，繼而產生的身心愉悅，才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是幸福的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真正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泉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源。</a:t>
            </a:r>
            <a:endParaRPr lang="zh-TW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35937" cy="10096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+mj-ea"/>
              </a:rPr>
              <a:t>例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+mj-ea"/>
              </a:rPr>
              <a:t>物質與幸福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AA915-972B-4708-8E21-6797B94D5F16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11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趨樂避苦的本能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林義傑跑極地馬拉松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非常辛苦，可能危及生命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為何他還要跑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因為他要</a:t>
            </a:r>
            <a:r>
              <a:rPr lang="zh-TW" altLang="en-US" dirty="0" smtClean="0">
                <a:solidFill>
                  <a:srgbClr val="FF0000"/>
                </a:solidFill>
              </a:rPr>
              <a:t>趨樂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zh-TW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成就感</a:t>
            </a:r>
            <a:r>
              <a:rPr lang="zh-TW" altLang="en-US" dirty="0" smtClean="0"/>
              <a:t>。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1576388"/>
            <a:ext cx="3744912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19FC3-CCB3-4156-A547-3548FAD8AECA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物質快樂</a:t>
            </a:r>
            <a:r>
              <a:rPr lang="zh-TW" altLang="en-US" dirty="0" smtClean="0">
                <a:solidFill>
                  <a:srgbClr val="0000FF"/>
                </a:solidFill>
              </a:rPr>
              <a:t>與</a:t>
            </a:r>
            <a:r>
              <a:rPr lang="zh-TW" altLang="en-US" dirty="0" smtClean="0"/>
              <a:t>心靈快樂</a:t>
            </a:r>
            <a:r>
              <a:rPr lang="zh-TW" altLang="en-US" dirty="0" smtClean="0">
                <a:solidFill>
                  <a:srgbClr val="0000FF"/>
                </a:solidFill>
              </a:rPr>
              <a:t>的差別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8313" y="1989138"/>
            <a:ext cx="8002587" cy="2028248"/>
          </a:xfrm>
        </p:spPr>
        <p:txBody>
          <a:bodyPr>
            <a:spAutoFit/>
          </a:bodyPr>
          <a:lstStyle/>
          <a:p>
            <a:r>
              <a:rPr lang="zh-TW" altLang="en-US" dirty="0" smtClean="0">
                <a:hlinkClick r:id="rId2" action="ppaction://hlinkfile"/>
              </a:rPr>
              <a:t>影片</a:t>
            </a:r>
            <a:r>
              <a:rPr lang="en-US" altLang="zh-TW" dirty="0" smtClean="0">
                <a:hlinkClick r:id="rId2" action="ppaction://hlinkfile"/>
              </a:rPr>
              <a:t>:</a:t>
            </a:r>
            <a:r>
              <a:rPr lang="zh-TW" altLang="en-US" dirty="0" smtClean="0"/>
              <a:t>聖誕禮物</a:t>
            </a:r>
            <a:r>
              <a:rPr lang="en-US" altLang="zh-TW" dirty="0" smtClean="0"/>
              <a:t>(3’10”)</a:t>
            </a:r>
          </a:p>
          <a:p>
            <a:r>
              <a:rPr lang="zh-TW" altLang="en-US" dirty="0" smtClean="0"/>
              <a:t>物質快樂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手心向上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從</a:t>
            </a:r>
            <a:r>
              <a:rPr lang="en-US" altLang="zh-TW" dirty="0" smtClean="0">
                <a:sym typeface="Wingdings" pitchFamily="2" charset="2"/>
              </a:rPr>
              <a:t>“</a:t>
            </a:r>
            <a:r>
              <a:rPr lang="zh-TW" altLang="en-US" dirty="0" smtClean="0">
                <a:solidFill>
                  <a:srgbClr val="0000FF"/>
                </a:solidFill>
                <a:sym typeface="Wingdings" pitchFamily="2" charset="2"/>
              </a:rPr>
              <a:t>獲得</a:t>
            </a:r>
            <a:r>
              <a:rPr lang="en-US" altLang="zh-TW" dirty="0" smtClean="0">
                <a:sym typeface="Wingdings" pitchFamily="2" charset="2"/>
              </a:rPr>
              <a:t>”</a:t>
            </a:r>
            <a:r>
              <a:rPr lang="zh-TW" altLang="en-US" dirty="0" smtClean="0">
                <a:sym typeface="Wingdings" pitchFamily="2" charset="2"/>
              </a:rPr>
              <a:t>得到快樂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心靈快樂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手心向下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從</a:t>
            </a:r>
            <a:r>
              <a:rPr lang="en-US" altLang="zh-TW" dirty="0" smtClean="0">
                <a:sym typeface="Wingdings" pitchFamily="2" charset="2"/>
              </a:rPr>
              <a:t>“</a:t>
            </a:r>
            <a:r>
              <a:rPr lang="zh-TW" altLang="en-US" dirty="0" smtClean="0">
                <a:solidFill>
                  <a:srgbClr val="0000FF"/>
                </a:solidFill>
                <a:sym typeface="Wingdings" pitchFamily="2" charset="2"/>
              </a:rPr>
              <a:t>給予</a:t>
            </a:r>
            <a:r>
              <a:rPr lang="en-US" altLang="zh-TW" dirty="0" smtClean="0">
                <a:sym typeface="Wingdings" pitchFamily="2" charset="2"/>
              </a:rPr>
              <a:t>”</a:t>
            </a:r>
            <a:r>
              <a:rPr lang="zh-TW" altLang="en-US" dirty="0" smtClean="0">
                <a:sym typeface="Wingdings" pitchFamily="2" charset="2"/>
              </a:rPr>
              <a:t>得到快樂</a:t>
            </a:r>
            <a:endParaRPr lang="en-US" altLang="zh-TW" dirty="0" smtClean="0">
              <a:sym typeface="Wingdings" pitchFamily="2" charset="2"/>
            </a:endParaRPr>
          </a:p>
          <a:p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05476-3A22-4621-AD2F-C2201863B23F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1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1009650"/>
          </a:xfrm>
        </p:spPr>
        <p:txBody>
          <a:bodyPr/>
          <a:lstStyle/>
          <a:p>
            <a:r>
              <a:rPr lang="zh-TW" altLang="en-US" smtClean="0"/>
              <a:t>祝福大家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1341438"/>
            <a:ext cx="8002587" cy="42100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zh-TW" altLang="en-US" sz="5400" dirty="0" smtClean="0">
                <a:solidFill>
                  <a:srgbClr val="FF0000"/>
                </a:solidFill>
              </a:rPr>
              <a:t>觀功念恩</a:t>
            </a:r>
            <a:endParaRPr lang="en-US" altLang="zh-TW" sz="540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zh-TW" altLang="en-US" sz="5400" dirty="0" smtClean="0">
                <a:solidFill>
                  <a:srgbClr val="FF0000"/>
                </a:solidFill>
              </a:rPr>
              <a:t>遇境轉心</a:t>
            </a:r>
            <a:endParaRPr lang="en-US" altLang="zh-TW" sz="5400" dirty="0" smtClean="0">
              <a:solidFill>
                <a:srgbClr val="FF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zh-TW" sz="5400" dirty="0" smtClean="0">
                <a:solidFill>
                  <a:srgbClr val="FF0000"/>
                </a:solidFill>
              </a:rPr>
              <a:t>Giving is happiness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zh-TW" altLang="en-US" sz="5400" dirty="0" smtClean="0">
                <a:solidFill>
                  <a:srgbClr val="FF0000"/>
                </a:solidFill>
              </a:rPr>
              <a:t>快樂就在您身邊</a:t>
            </a:r>
            <a:endParaRPr lang="en-US" altLang="zh-TW" sz="5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5DEA2-A693-453E-BCEF-DD53735390A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08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Thanks for your attention</a:t>
            </a:r>
            <a:endParaRPr lang="zh-TW" altLang="en-US" smtClean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89" y="1844824"/>
            <a:ext cx="3309348" cy="42281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9B27A-85EC-4401-B0F3-070923EAE6E0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61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1009650"/>
          </a:xfrm>
        </p:spPr>
        <p:txBody>
          <a:bodyPr/>
          <a:lstStyle/>
          <a:p>
            <a:r>
              <a:rPr lang="zh-TW" altLang="en-US" smtClean="0"/>
              <a:t>問題</a:t>
            </a:r>
          </a:p>
        </p:txBody>
      </p:sp>
      <p:sp>
        <p:nvSpPr>
          <p:cNvPr id="4" name="文字方塊 1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567738" cy="1766887"/>
          </a:xfrm>
        </p:spPr>
        <p:txBody>
          <a:bodyPr>
            <a:spAutoFit/>
          </a:bodyPr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ea typeface="新細明體" charset="-120"/>
              </a:rPr>
              <a:t>平時您做什麼會讓您覺得快樂</a:t>
            </a:r>
            <a:r>
              <a:rPr lang="en-US" altLang="zh-TW" sz="1600" dirty="0" smtClean="0">
                <a:solidFill>
                  <a:schemeClr val="tx1"/>
                </a:solidFill>
                <a:ea typeface="新細明體" charset="-120"/>
              </a:rPr>
              <a:t>?(</a:t>
            </a:r>
            <a:r>
              <a:rPr lang="zh-TW" altLang="en-US" sz="1600" dirty="0" smtClean="0">
                <a:solidFill>
                  <a:schemeClr val="tx1"/>
                </a:solidFill>
                <a:ea typeface="新細明體" charset="-120"/>
              </a:rPr>
              <a:t>討論</a:t>
            </a:r>
            <a:r>
              <a:rPr lang="en-US" altLang="zh-TW" sz="1600" dirty="0" smtClean="0">
                <a:solidFill>
                  <a:schemeClr val="tx1"/>
                </a:solidFill>
                <a:ea typeface="新細明體" charset="-120"/>
              </a:rPr>
              <a:t>3</a:t>
            </a:r>
            <a:r>
              <a:rPr lang="zh-TW" altLang="en-US" sz="1600" dirty="0" smtClean="0">
                <a:solidFill>
                  <a:schemeClr val="tx1"/>
                </a:solidFill>
                <a:ea typeface="新細明體" charset="-120"/>
              </a:rPr>
              <a:t>分鐘，請同學寫在黑板</a:t>
            </a:r>
            <a:r>
              <a:rPr lang="en-US" altLang="zh-TW" sz="1600" dirty="0" smtClean="0">
                <a:solidFill>
                  <a:schemeClr val="tx1"/>
                </a:solidFill>
                <a:ea typeface="新細明體" charset="-120"/>
              </a:rPr>
              <a:t>)</a:t>
            </a:r>
          </a:p>
          <a:p>
            <a:pPr eaLnBrk="1" hangingPunct="1"/>
            <a:r>
              <a:rPr lang="zh-TW" altLang="en-US" dirty="0" smtClean="0">
                <a:solidFill>
                  <a:schemeClr val="tx1"/>
                </a:solidFill>
                <a:ea typeface="新細明體" charset="-120"/>
              </a:rPr>
              <a:t>調查結果</a:t>
            </a:r>
            <a:r>
              <a:rPr lang="en-US" altLang="zh-TW" dirty="0" smtClean="0">
                <a:solidFill>
                  <a:schemeClr val="tx1"/>
                </a:solidFill>
                <a:ea typeface="新細明體" charset="-120"/>
              </a:rPr>
              <a:t>:</a:t>
            </a:r>
          </a:p>
          <a:p>
            <a:pPr eaLnBrk="1" hangingPunct="1"/>
            <a:endParaRPr lang="en-US" altLang="zh-TW" dirty="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989138"/>
            <a:ext cx="5616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76475"/>
            <a:ext cx="5508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6D88C-5765-4EED-9337-5EBC973627A0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197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35937" cy="1009650"/>
          </a:xfrm>
        </p:spPr>
        <p:txBody>
          <a:bodyPr/>
          <a:lstStyle/>
          <a:p>
            <a:r>
              <a:rPr lang="zh-TW" altLang="en-US" smtClean="0"/>
              <a:t>做什麼會讓您覺得快樂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2" name="矩形 1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rgbClr val="FFD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5038" y="981075"/>
            <a:ext cx="7416800" cy="5616575"/>
          </a:xfrm>
        </p:spPr>
        <p:txBody>
          <a:bodyPr/>
          <a:lstStyle/>
          <a:p>
            <a:r>
              <a:rPr lang="zh-TW" altLang="en-US" smtClean="0"/>
              <a:t>調查結果</a:t>
            </a:r>
            <a:r>
              <a:rPr lang="en-US" altLang="zh-TW" smtClean="0"/>
              <a:t>:50</a:t>
            </a:r>
            <a:r>
              <a:rPr lang="zh-TW" altLang="en-US" smtClean="0"/>
              <a:t>個人得到</a:t>
            </a:r>
            <a:r>
              <a:rPr lang="en-US" altLang="zh-TW" smtClean="0"/>
              <a:t>21</a:t>
            </a:r>
            <a:r>
              <a:rPr lang="zh-TW" altLang="en-US" smtClean="0"/>
              <a:t>種答案</a:t>
            </a:r>
            <a:endParaRPr lang="en-US" altLang="zh-TW" smtClean="0"/>
          </a:p>
          <a:p>
            <a:r>
              <a:rPr lang="zh-TW" altLang="en-US" smtClean="0"/>
              <a:t>打</a:t>
            </a:r>
            <a:r>
              <a:rPr lang="en-US" altLang="zh-TW" smtClean="0"/>
              <a:t>LOL  	3		</a:t>
            </a:r>
          </a:p>
          <a:p>
            <a:r>
              <a:rPr lang="zh-TW" altLang="en-US" smtClean="0"/>
              <a:t>滑手機 </a:t>
            </a:r>
            <a:r>
              <a:rPr lang="en-US" altLang="zh-TW" smtClean="0"/>
              <a:t>	2					</a:t>
            </a:r>
          </a:p>
          <a:p>
            <a:r>
              <a:rPr lang="zh-TW" altLang="en-US" smtClean="0"/>
              <a:t>抽卡   </a:t>
            </a:r>
            <a:r>
              <a:rPr lang="en-US" altLang="zh-TW" smtClean="0"/>
              <a:t>	2</a:t>
            </a:r>
          </a:p>
          <a:p>
            <a:r>
              <a:rPr lang="zh-TW" altLang="en-US" smtClean="0"/>
              <a:t>玩遊戲</a:t>
            </a:r>
            <a:r>
              <a:rPr lang="en-US" altLang="zh-TW" smtClean="0"/>
              <a:t>	1</a:t>
            </a:r>
          </a:p>
          <a:p>
            <a:r>
              <a:rPr lang="zh-TW" altLang="en-US" smtClean="0"/>
              <a:t>睡覺</a:t>
            </a:r>
            <a:r>
              <a:rPr lang="en-US" altLang="zh-TW" smtClean="0"/>
              <a:t>	</a:t>
            </a:r>
            <a:r>
              <a:rPr lang="en-US" altLang="zh-TW" smtClean="0">
                <a:solidFill>
                  <a:srgbClr val="FF0000"/>
                </a:solidFill>
              </a:rPr>
              <a:t>6</a:t>
            </a:r>
          </a:p>
          <a:p>
            <a:r>
              <a:rPr lang="zh-TW" altLang="en-US" smtClean="0"/>
              <a:t>打球 </a:t>
            </a:r>
            <a:r>
              <a:rPr lang="en-US" altLang="zh-TW" smtClean="0"/>
              <a:t>	3</a:t>
            </a:r>
          </a:p>
          <a:p>
            <a:r>
              <a:rPr lang="zh-TW" altLang="en-US" smtClean="0"/>
              <a:t>聽音樂</a:t>
            </a:r>
            <a:r>
              <a:rPr lang="en-US" altLang="zh-TW" smtClean="0"/>
              <a:t>	3</a:t>
            </a:r>
          </a:p>
          <a:p>
            <a:r>
              <a:rPr lang="zh-TW" altLang="en-US" smtClean="0"/>
              <a:t>看電影</a:t>
            </a:r>
            <a:r>
              <a:rPr lang="en-US" altLang="zh-TW" smtClean="0"/>
              <a:t>	2</a:t>
            </a:r>
          </a:p>
          <a:p>
            <a:r>
              <a:rPr lang="zh-TW" altLang="en-US" smtClean="0">
                <a:solidFill>
                  <a:srgbClr val="FF0000"/>
                </a:solidFill>
              </a:rPr>
              <a:t>回家</a:t>
            </a:r>
            <a:r>
              <a:rPr lang="en-US" altLang="zh-TW" smtClean="0">
                <a:solidFill>
                  <a:srgbClr val="FF0000"/>
                </a:solidFill>
              </a:rPr>
              <a:t>	2</a:t>
            </a:r>
          </a:p>
          <a:p>
            <a:endParaRPr lang="zh-TW" altLang="en-US" smtClean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635375" y="1557338"/>
            <a:ext cx="3313113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 smtClean="0"/>
              <a:t>跳舞</a:t>
            </a:r>
            <a:r>
              <a:rPr lang="en-US" altLang="zh-TW" kern="0" dirty="0" smtClean="0"/>
              <a:t>	1</a:t>
            </a:r>
          </a:p>
          <a:p>
            <a:pPr>
              <a:defRPr/>
            </a:pPr>
            <a:r>
              <a:rPr lang="zh-TW" altLang="en-US" kern="0" dirty="0" smtClean="0"/>
              <a:t>看小說</a:t>
            </a:r>
            <a:r>
              <a:rPr lang="en-US" altLang="zh-TW" kern="0" dirty="0" smtClean="0"/>
              <a:t>	1</a:t>
            </a:r>
          </a:p>
          <a:p>
            <a:pPr>
              <a:defRPr/>
            </a:pPr>
            <a:r>
              <a:rPr lang="zh-TW" altLang="en-US" kern="0" dirty="0" smtClean="0"/>
              <a:t>唱歌</a:t>
            </a:r>
            <a:r>
              <a:rPr lang="en-US" altLang="zh-TW" kern="0" dirty="0" smtClean="0"/>
              <a:t>	1</a:t>
            </a:r>
          </a:p>
          <a:p>
            <a:pPr>
              <a:defRPr/>
            </a:pPr>
            <a:r>
              <a:rPr lang="zh-TW" altLang="en-US" kern="0" dirty="0" smtClean="0"/>
              <a:t>笑</a:t>
            </a:r>
            <a:r>
              <a:rPr lang="en-US" altLang="zh-TW" kern="0" dirty="0" smtClean="0"/>
              <a:t>		1</a:t>
            </a:r>
          </a:p>
          <a:p>
            <a:pPr>
              <a:defRPr/>
            </a:pPr>
            <a:r>
              <a:rPr lang="zh-TW" altLang="en-US" kern="0" dirty="0" smtClean="0"/>
              <a:t>出去玩</a:t>
            </a:r>
            <a:r>
              <a:rPr lang="en-US" altLang="zh-TW" kern="0" dirty="0" smtClean="0"/>
              <a:t>	1</a:t>
            </a:r>
          </a:p>
          <a:p>
            <a:pPr>
              <a:defRPr/>
            </a:pPr>
            <a:r>
              <a:rPr lang="en-US" altLang="zh-TW" kern="0" dirty="0" smtClean="0"/>
              <a:t>All pass	1</a:t>
            </a:r>
          </a:p>
          <a:p>
            <a:pPr>
              <a:defRPr/>
            </a:pPr>
            <a:r>
              <a:rPr lang="zh-TW" altLang="en-US" kern="0" dirty="0"/>
              <a:t>跟女友在</a:t>
            </a:r>
            <a:r>
              <a:rPr lang="zh-TW" altLang="en-US" kern="0" dirty="0" smtClean="0"/>
              <a:t>一起</a:t>
            </a:r>
            <a:r>
              <a:rPr lang="en-US" altLang="zh-TW" kern="0" dirty="0" smtClean="0"/>
              <a:t>1</a:t>
            </a:r>
          </a:p>
          <a:p>
            <a:pPr>
              <a:defRPr/>
            </a:pPr>
            <a:r>
              <a:rPr lang="zh-TW" altLang="en-US" kern="0" dirty="0"/>
              <a:t>看別人出</a:t>
            </a:r>
            <a:r>
              <a:rPr lang="zh-TW" altLang="en-US" kern="0" dirty="0" smtClean="0"/>
              <a:t>糗</a:t>
            </a:r>
            <a:r>
              <a:rPr lang="en-US" altLang="zh-TW" kern="0" dirty="0" smtClean="0"/>
              <a:t>1</a:t>
            </a:r>
          </a:p>
          <a:p>
            <a:pPr>
              <a:defRPr/>
            </a:pPr>
            <a:r>
              <a:rPr lang="zh-TW" altLang="en-US" kern="0" dirty="0"/>
              <a:t>出國</a:t>
            </a:r>
            <a:r>
              <a:rPr lang="zh-TW" altLang="en-US" kern="0" dirty="0" smtClean="0"/>
              <a:t>玩</a:t>
            </a:r>
            <a:r>
              <a:rPr lang="en-US" altLang="zh-TW" kern="0" dirty="0" smtClean="0"/>
              <a:t>	1</a:t>
            </a:r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zh-TW" altLang="en-US" kern="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6443663" y="1557338"/>
            <a:ext cx="302418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F201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kern="0" dirty="0" smtClean="0"/>
              <a:t>讀書</a:t>
            </a:r>
            <a:r>
              <a:rPr lang="en-US" altLang="zh-TW" kern="0" dirty="0" smtClean="0"/>
              <a:t>	2</a:t>
            </a:r>
          </a:p>
          <a:p>
            <a:pPr>
              <a:defRPr/>
            </a:pPr>
            <a:r>
              <a:rPr lang="zh-TW" altLang="en-US" kern="0" dirty="0">
                <a:solidFill>
                  <a:srgbClr val="FF0000"/>
                </a:solidFill>
              </a:rPr>
              <a:t>幫助</a:t>
            </a:r>
            <a:r>
              <a:rPr lang="zh-TW" altLang="en-US" kern="0" dirty="0" smtClean="0">
                <a:solidFill>
                  <a:srgbClr val="FF0000"/>
                </a:solidFill>
              </a:rPr>
              <a:t>別人</a:t>
            </a:r>
            <a:r>
              <a:rPr lang="en-US" altLang="zh-TW" kern="0" dirty="0" smtClean="0">
                <a:solidFill>
                  <a:srgbClr val="FF0000"/>
                </a:solidFill>
              </a:rPr>
              <a:t>1</a:t>
            </a:r>
          </a:p>
          <a:p>
            <a:pPr>
              <a:defRPr/>
            </a:pPr>
            <a:r>
              <a:rPr lang="zh-TW" altLang="en-US" kern="0" dirty="0">
                <a:solidFill>
                  <a:srgbClr val="FF0000"/>
                </a:solidFill>
              </a:rPr>
              <a:t>做</a:t>
            </a:r>
            <a:r>
              <a:rPr lang="zh-TW" altLang="en-US" kern="0" dirty="0" smtClean="0">
                <a:solidFill>
                  <a:srgbClr val="FF0000"/>
                </a:solidFill>
              </a:rPr>
              <a:t>善事</a:t>
            </a:r>
            <a:r>
              <a:rPr lang="en-US" altLang="zh-TW" kern="0" dirty="0" smtClean="0">
                <a:solidFill>
                  <a:srgbClr val="FF0000"/>
                </a:solidFill>
              </a:rPr>
              <a:t>	1</a:t>
            </a:r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zh-TW" altLang="en-US" kern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673EB-A781-4F2A-A956-4721B8E8EC6C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00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157788"/>
            <a:ext cx="9144000" cy="1700212"/>
          </a:xfrm>
          <a:prstGeom prst="rect">
            <a:avLst/>
          </a:prstGeom>
          <a:solidFill>
            <a:srgbClr val="FFD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135937" cy="1009650"/>
          </a:xfrm>
        </p:spPr>
        <p:txBody>
          <a:bodyPr/>
          <a:lstStyle/>
          <a:p>
            <a:r>
              <a:rPr lang="zh-TW" altLang="en-US" smtClean="0"/>
              <a:t>做什麼會讓您覺得快樂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sp>
        <p:nvSpPr>
          <p:cNvPr id="15364" name="內容版面配置區 2"/>
          <p:cNvSpPr>
            <a:spLocks noGrp="1"/>
          </p:cNvSpPr>
          <p:nvPr>
            <p:ph idx="1"/>
          </p:nvPr>
        </p:nvSpPr>
        <p:spPr>
          <a:xfrm>
            <a:off x="900113" y="1052513"/>
            <a:ext cx="8064500" cy="5689600"/>
          </a:xfrm>
        </p:spPr>
        <p:txBody>
          <a:bodyPr/>
          <a:lstStyle/>
          <a:p>
            <a:r>
              <a:rPr lang="zh-TW" altLang="en-US" smtClean="0"/>
              <a:t>打</a:t>
            </a:r>
            <a:r>
              <a:rPr lang="en-US" altLang="zh-TW" smtClean="0"/>
              <a:t>LOL  	3		</a:t>
            </a:r>
          </a:p>
          <a:p>
            <a:r>
              <a:rPr lang="zh-TW" altLang="en-US" smtClean="0"/>
              <a:t>滑手機 </a:t>
            </a:r>
            <a:r>
              <a:rPr lang="en-US" altLang="zh-TW" smtClean="0"/>
              <a:t>	2	</a:t>
            </a:r>
            <a:r>
              <a:rPr lang="en-US" altLang="zh-TW" smtClean="0">
                <a:solidFill>
                  <a:srgbClr val="FF0000"/>
                </a:solidFill>
              </a:rPr>
              <a:t>8</a:t>
            </a:r>
            <a:r>
              <a:rPr lang="en-US" altLang="zh-TW" smtClean="0"/>
              <a:t>					</a:t>
            </a:r>
          </a:p>
          <a:p>
            <a:r>
              <a:rPr lang="zh-TW" altLang="en-US" smtClean="0"/>
              <a:t>抽卡   </a:t>
            </a:r>
            <a:r>
              <a:rPr lang="en-US" altLang="zh-TW" smtClean="0"/>
              <a:t>	2</a:t>
            </a:r>
          </a:p>
          <a:p>
            <a:r>
              <a:rPr lang="zh-TW" altLang="en-US" smtClean="0"/>
              <a:t>玩遊戲</a:t>
            </a:r>
            <a:r>
              <a:rPr lang="en-US" altLang="zh-TW" smtClean="0"/>
              <a:t>	1</a:t>
            </a:r>
          </a:p>
          <a:p>
            <a:r>
              <a:rPr lang="zh-TW" altLang="en-US" smtClean="0"/>
              <a:t>睡覺</a:t>
            </a:r>
            <a:r>
              <a:rPr lang="en-US" altLang="zh-TW" smtClean="0"/>
              <a:t>	</a:t>
            </a:r>
            <a:r>
              <a:rPr lang="en-US" altLang="zh-TW" smtClean="0">
                <a:solidFill>
                  <a:srgbClr val="FF0000"/>
                </a:solidFill>
              </a:rPr>
              <a:t>6</a:t>
            </a:r>
          </a:p>
          <a:p>
            <a:r>
              <a:rPr lang="zh-TW" altLang="en-US" smtClean="0"/>
              <a:t>打球 </a:t>
            </a:r>
            <a:r>
              <a:rPr lang="en-US" altLang="zh-TW" smtClean="0"/>
              <a:t>	3</a:t>
            </a:r>
          </a:p>
          <a:p>
            <a:r>
              <a:rPr lang="zh-TW" altLang="en-US" smtClean="0"/>
              <a:t>聽音樂</a:t>
            </a:r>
            <a:r>
              <a:rPr lang="en-US" altLang="zh-TW" smtClean="0"/>
              <a:t>	3</a:t>
            </a:r>
          </a:p>
          <a:p>
            <a:r>
              <a:rPr lang="zh-TW" altLang="en-US" smtClean="0"/>
              <a:t>看電影</a:t>
            </a:r>
            <a:r>
              <a:rPr lang="en-US" altLang="zh-TW" smtClean="0"/>
              <a:t>	2</a:t>
            </a:r>
          </a:p>
          <a:p>
            <a:r>
              <a:rPr lang="zh-TW" altLang="en-US" smtClean="0">
                <a:solidFill>
                  <a:srgbClr val="FF0000"/>
                </a:solidFill>
              </a:rPr>
              <a:t>回家</a:t>
            </a:r>
            <a:r>
              <a:rPr lang="en-US" altLang="zh-TW" smtClean="0">
                <a:solidFill>
                  <a:srgbClr val="FF0000"/>
                </a:solidFill>
              </a:rPr>
              <a:t>	2</a:t>
            </a:r>
          </a:p>
        </p:txBody>
      </p:sp>
      <p:sp>
        <p:nvSpPr>
          <p:cNvPr id="4" name="右大括弧 3"/>
          <p:cNvSpPr/>
          <p:nvPr/>
        </p:nvSpPr>
        <p:spPr>
          <a:xfrm>
            <a:off x="3132138" y="1182688"/>
            <a:ext cx="431800" cy="2087562"/>
          </a:xfrm>
          <a:prstGeom prst="rightBrace">
            <a:avLst>
              <a:gd name="adj1" fmla="val 8333"/>
              <a:gd name="adj2" fmla="val 3664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右大括弧 5"/>
          <p:cNvSpPr/>
          <p:nvPr/>
        </p:nvSpPr>
        <p:spPr>
          <a:xfrm>
            <a:off x="3851275" y="1233488"/>
            <a:ext cx="649288" cy="2663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356100" y="3270250"/>
            <a:ext cx="47879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1.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想暫時擺脫現實生活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2.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現實生活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課業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)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壓力大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3.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沒有壓力就覺得快樂</a:t>
            </a:r>
            <a:endParaRPr lang="en-US" altLang="zh-TW">
              <a:solidFill>
                <a:schemeClr val="tx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4.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有壓力就覺得不快樂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(</a:t>
            </a:r>
            <a:r>
              <a:rPr lang="zh-TW" altLang="en-US">
                <a:solidFill>
                  <a:schemeClr val="tx1"/>
                </a:solidFill>
                <a:ea typeface="新細明體" charset="-120"/>
              </a:rPr>
              <a:t>苦</a:t>
            </a:r>
            <a:r>
              <a:rPr lang="en-US" altLang="zh-TW">
                <a:solidFill>
                  <a:schemeClr val="tx1"/>
                </a:solidFill>
                <a:ea typeface="新細明體" charset="-12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643438" y="2735263"/>
            <a:ext cx="172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32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8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4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kumimoji="1" sz="2000">
                <a:solidFill>
                  <a:srgbClr val="1F2012"/>
                </a:solidFill>
                <a:latin typeface="Arial" charset="0"/>
                <a:ea typeface="華康中黑體" pitchFamily="49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chemeClr val="tx1"/>
                </a:solidFill>
                <a:ea typeface="新細明體" charset="-120"/>
              </a:rPr>
              <a:t>結果顯示</a:t>
            </a:r>
            <a:r>
              <a:rPr lang="en-US" altLang="zh-TW" sz="2800">
                <a:solidFill>
                  <a:schemeClr val="tx1"/>
                </a:solidFill>
                <a:ea typeface="新細明體" charset="-120"/>
              </a:rPr>
              <a:t>:</a:t>
            </a:r>
            <a:endParaRPr lang="zh-TW" altLang="en-US" sz="2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8FD6-8758-4CCF-A75E-D745240F0722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13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苦與樂的來源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苦與樂，是內心的一種感受</a:t>
            </a:r>
            <a:endParaRPr lang="en-US" altLang="zh-TW" smtClean="0"/>
          </a:p>
          <a:p>
            <a:r>
              <a:rPr lang="zh-TW" altLang="en-US" smtClean="0"/>
              <a:t>這種感受怎麼來的</a:t>
            </a:r>
            <a:r>
              <a:rPr lang="en-US" altLang="zh-TW" smtClean="0"/>
              <a:t>?</a:t>
            </a:r>
          </a:p>
          <a:p>
            <a:r>
              <a:rPr lang="zh-TW" altLang="en-US" smtClean="0"/>
              <a:t>被當、被</a:t>
            </a:r>
            <a:r>
              <a:rPr lang="en-US" altLang="zh-TW" smtClean="0"/>
              <a:t>1/2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苦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翹好幾堂課，意外的低空掠過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樂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被女友甩了、跟爸媽吵架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苦</a:t>
            </a:r>
            <a:endParaRPr lang="en-US" altLang="zh-TW" smtClean="0">
              <a:sym typeface="Wingdings" pitchFamily="2" charset="2"/>
            </a:endParaRPr>
          </a:p>
          <a:p>
            <a:r>
              <a:rPr lang="zh-TW" altLang="en-US" smtClean="0">
                <a:sym typeface="Wingdings" pitchFamily="2" charset="2"/>
              </a:rPr>
              <a:t>中樂透，交女朋友</a:t>
            </a:r>
            <a:r>
              <a:rPr lang="en-US" altLang="zh-TW" smtClean="0">
                <a:sym typeface="Wingdings" pitchFamily="2" charset="2"/>
              </a:rPr>
              <a:t></a:t>
            </a:r>
            <a:r>
              <a:rPr lang="zh-TW" altLang="en-US" smtClean="0">
                <a:sym typeface="Wingdings" pitchFamily="2" charset="2"/>
              </a:rPr>
              <a:t>樂</a:t>
            </a:r>
            <a:endParaRPr lang="zh-TW" altLang="en-US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99A6D-FC99-4ABE-ABAD-DCEF2C817BA8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3152</Words>
  <Application>Microsoft Office PowerPoint</Application>
  <PresentationFormat>如螢幕大小 (4:3)</PresentationFormat>
  <Paragraphs>377</Paragraphs>
  <Slides>52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61" baseType="lpstr">
      <vt:lpstr>微軟正黑體</vt:lpstr>
      <vt:lpstr>新細明體</vt:lpstr>
      <vt:lpstr>標楷體</vt:lpstr>
      <vt:lpstr>Arial</vt:lpstr>
      <vt:lpstr>Calibri</vt:lpstr>
      <vt:lpstr>Calibri Light</vt:lpstr>
      <vt:lpstr>Symbol</vt:lpstr>
      <vt:lpstr>Wingdings</vt:lpstr>
      <vt:lpstr>Office 佈景主題</vt:lpstr>
      <vt:lpstr>真正快樂的來源- 心靈與物質的差別</vt:lpstr>
      <vt:lpstr>MV欣賞</vt:lpstr>
      <vt:lpstr>大綱</vt:lpstr>
      <vt:lpstr>趨樂避苦的本能</vt:lpstr>
      <vt:lpstr>趨樂避苦的本能</vt:lpstr>
      <vt:lpstr>問題</vt:lpstr>
      <vt:lpstr>做什麼會讓您覺得快樂?</vt:lpstr>
      <vt:lpstr>做什麼會讓您覺得快樂?</vt:lpstr>
      <vt:lpstr>苦與樂的來源</vt:lpstr>
      <vt:lpstr>開關  </vt:lpstr>
      <vt:lpstr>切換心情的開關 1</vt:lpstr>
      <vt:lpstr>切換心情的開關 2</vt:lpstr>
      <vt:lpstr>切換心情的開關 3</vt:lpstr>
      <vt:lpstr>開關壞了嗎?</vt:lpstr>
      <vt:lpstr>你的開關保養了嗎?</vt:lpstr>
      <vt:lpstr>窈窕淑女，君子好求(逑)</vt:lpstr>
      <vt:lpstr>練習2: 一念之間、天壤之別</vt:lpstr>
      <vt:lpstr>噁心的口水</vt:lpstr>
      <vt:lpstr>PowerPoint 簡報</vt:lpstr>
      <vt:lpstr>怎麼辦?</vt:lpstr>
      <vt:lpstr>怎麼辦?</vt:lpstr>
      <vt:lpstr>習慣與命運</vt:lpstr>
      <vt:lpstr>觀念與命運</vt:lpstr>
      <vt:lpstr>心的開關順暢嗎?</vt:lpstr>
      <vt:lpstr>產生樂或苦的原理</vt:lpstr>
      <vt:lpstr>問題</vt:lpstr>
      <vt:lpstr>影片回顧: 快樂的來源?</vt:lpstr>
      <vt:lpstr>影片回顧: 快樂的來源?</vt:lpstr>
      <vt:lpstr>影片回顧: 快樂的來源?</vt:lpstr>
      <vt:lpstr>快樂 與 幸福 的差異?</vt:lpstr>
      <vt:lpstr>幸福 公式:</vt:lpstr>
      <vt:lpstr>快樂是一種感受良好時的情緒反應</vt:lpstr>
      <vt:lpstr>大腦的楔前葉 (precuneus)</vt:lpstr>
      <vt:lpstr>研究發現幸福感與 人腦楔前葉有關1</vt:lpstr>
      <vt:lpstr>研究發現幸福感(快樂)與 人腦楔前葉有關2</vt:lpstr>
      <vt:lpstr>研究發現幸福感(快樂)與 人腦楔前葉有關3</vt:lpstr>
      <vt:lpstr>主動訓練自己的情緒開關 大腦會一直改變</vt:lpstr>
      <vt:lpstr>樂觀?悲觀? 差很大!</vt:lpstr>
      <vt:lpstr>獲得快樂的來源可以分成兩種 </vt:lpstr>
      <vt:lpstr>獲得快樂的來源可以分成兩種 </vt:lpstr>
      <vt:lpstr>獲得快樂的來源可以分成兩種 </vt:lpstr>
      <vt:lpstr>“你不是真正的快樂”MV中 物質 VS 心靈</vt:lpstr>
      <vt:lpstr>例 ：物質與幸福</vt:lpstr>
      <vt:lpstr>例：物質與幸福</vt:lpstr>
      <vt:lpstr>例：物質與幸福</vt:lpstr>
      <vt:lpstr>例：物質與幸福</vt:lpstr>
      <vt:lpstr>例：物質與幸福</vt:lpstr>
      <vt:lpstr>例：物質與幸福</vt:lpstr>
      <vt:lpstr>例：物質與幸福</vt:lpstr>
      <vt:lpstr>物質快樂與心靈快樂的差別</vt:lpstr>
      <vt:lpstr>祝福大家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</cp:revision>
  <dcterms:created xsi:type="dcterms:W3CDTF">2016-09-12T16:40:52Z</dcterms:created>
  <dcterms:modified xsi:type="dcterms:W3CDTF">2019-05-22T13:28:40Z</dcterms:modified>
</cp:coreProperties>
</file>